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66" r:id="rId3"/>
    <p:sldId id="258" r:id="rId4"/>
    <p:sldId id="259" r:id="rId5"/>
    <p:sldId id="271" r:id="rId6"/>
    <p:sldId id="269" r:id="rId7"/>
    <p:sldId id="270" r:id="rId8"/>
    <p:sldId id="285" r:id="rId9"/>
    <p:sldId id="278" r:id="rId10"/>
    <p:sldId id="267" r:id="rId11"/>
    <p:sldId id="279" r:id="rId12"/>
    <p:sldId id="273" r:id="rId13"/>
    <p:sldId id="274" r:id="rId14"/>
    <p:sldId id="268" r:id="rId15"/>
    <p:sldId id="277" r:id="rId16"/>
    <p:sldId id="288" r:id="rId17"/>
    <p:sldId id="276" r:id="rId18"/>
    <p:sldId id="301" r:id="rId19"/>
    <p:sldId id="280" r:id="rId20"/>
    <p:sldId id="298" r:id="rId21"/>
    <p:sldId id="292" r:id="rId22"/>
    <p:sldId id="300" r:id="rId23"/>
    <p:sldId id="290" r:id="rId24"/>
    <p:sldId id="293" r:id="rId25"/>
    <p:sldId id="294" r:id="rId26"/>
    <p:sldId id="295" r:id="rId27"/>
    <p:sldId id="297" r:id="rId28"/>
    <p:sldId id="296" r:id="rId29"/>
    <p:sldId id="299" r:id="rId30"/>
    <p:sldId id="272" r:id="rId31"/>
    <p:sldId id="286" r:id="rId32"/>
    <p:sldId id="306" r:id="rId33"/>
    <p:sldId id="304" r:id="rId34"/>
    <p:sldId id="317" r:id="rId35"/>
    <p:sldId id="318" r:id="rId36"/>
    <p:sldId id="334" r:id="rId37"/>
    <p:sldId id="281" r:id="rId38"/>
    <p:sldId id="320" r:id="rId39"/>
    <p:sldId id="321" r:id="rId40"/>
    <p:sldId id="322" r:id="rId41"/>
    <p:sldId id="323" r:id="rId42"/>
    <p:sldId id="335" r:id="rId43"/>
    <p:sldId id="336" r:id="rId44"/>
    <p:sldId id="338" r:id="rId45"/>
    <p:sldId id="324" r:id="rId46"/>
    <p:sldId id="337" r:id="rId47"/>
    <p:sldId id="339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264" r:id="rId58"/>
    <p:sldId id="265" r:id="rId5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48" autoAdjust="0"/>
    <p:restoredTop sz="94660"/>
  </p:normalViewPr>
  <p:slideViewPr>
    <p:cSldViewPr>
      <p:cViewPr varScale="1">
        <p:scale>
          <a:sx n="83" d="100"/>
          <a:sy n="83" d="100"/>
        </p:scale>
        <p:origin x="84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uben Johnston" userId="3c75c13b-d47f-4b6c-8680-65199fe3e57c" providerId="ADAL" clId="{1EA7D6B4-E4CA-4B4A-8E08-46CB1B9BB2B9}"/>
    <pc:docChg chg="undo custSel addSld delSld modSld modNotesMaster modHandout">
      <pc:chgData name="Reuben Johnston" userId="3c75c13b-d47f-4b6c-8680-65199fe3e57c" providerId="ADAL" clId="{1EA7D6B4-E4CA-4B4A-8E08-46CB1B9BB2B9}" dt="2017-12-07T16:50:41.501" v="717" actId="14100"/>
      <pc:docMkLst>
        <pc:docMk/>
      </pc:docMkLst>
      <pc:sldChg chg="modSp">
        <pc:chgData name="Reuben Johnston" userId="3c75c13b-d47f-4b6c-8680-65199fe3e57c" providerId="ADAL" clId="{1EA7D6B4-E4CA-4B4A-8E08-46CB1B9BB2B9}" dt="2017-12-07T16:39:23.645" v="538" actId="20577"/>
        <pc:sldMkLst>
          <pc:docMk/>
          <pc:sldMk cId="3438509210" sldId="258"/>
        </pc:sldMkLst>
        <pc:spChg chg="mod">
          <ac:chgData name="Reuben Johnston" userId="3c75c13b-d47f-4b6c-8680-65199fe3e57c" providerId="ADAL" clId="{1EA7D6B4-E4CA-4B4A-8E08-46CB1B9BB2B9}" dt="2017-12-07T16:39:23.645" v="538" actId="20577"/>
          <ac:spMkLst>
            <pc:docMk/>
            <pc:sldMk cId="3438509210" sldId="258"/>
            <ac:spMk id="3" creationId="{00000000-0000-0000-0000-000000000000}"/>
          </ac:spMkLst>
        </pc:spChg>
      </pc:sldChg>
      <pc:sldChg chg="del">
        <pc:chgData name="Reuben Johnston" userId="3c75c13b-d47f-4b6c-8680-65199fe3e57c" providerId="ADAL" clId="{1EA7D6B4-E4CA-4B4A-8E08-46CB1B9BB2B9}" dt="2017-12-07T15:19:06.361" v="0" actId="2696"/>
        <pc:sldMkLst>
          <pc:docMk/>
          <pc:sldMk cId="993002809" sldId="275"/>
        </pc:sldMkLst>
      </pc:sldChg>
      <pc:sldChg chg="del">
        <pc:chgData name="Reuben Johnston" userId="3c75c13b-d47f-4b6c-8680-65199fe3e57c" providerId="ADAL" clId="{1EA7D6B4-E4CA-4B4A-8E08-46CB1B9BB2B9}" dt="2017-12-07T15:19:06.421" v="6" actId="2696"/>
        <pc:sldMkLst>
          <pc:docMk/>
          <pc:sldMk cId="3971696536" sldId="282"/>
        </pc:sldMkLst>
      </pc:sldChg>
      <pc:sldChg chg="del">
        <pc:chgData name="Reuben Johnston" userId="3c75c13b-d47f-4b6c-8680-65199fe3e57c" providerId="ADAL" clId="{1EA7D6B4-E4CA-4B4A-8E08-46CB1B9BB2B9}" dt="2017-12-07T15:19:06.411" v="5" actId="2696"/>
        <pc:sldMkLst>
          <pc:docMk/>
          <pc:sldMk cId="3829917906" sldId="283"/>
        </pc:sldMkLst>
      </pc:sldChg>
      <pc:sldChg chg="addSp delSp modSp addAnim delAnim modAnim">
        <pc:chgData name="Reuben Johnston" userId="3c75c13b-d47f-4b6c-8680-65199fe3e57c" providerId="ADAL" clId="{1EA7D6B4-E4CA-4B4A-8E08-46CB1B9BB2B9}" dt="2017-12-07T15:40:28.177" v="144" actId="14100"/>
        <pc:sldMkLst>
          <pc:docMk/>
          <pc:sldMk cId="1907794426" sldId="286"/>
        </pc:sldMkLst>
        <pc:spChg chg="add del">
          <ac:chgData name="Reuben Johnston" userId="3c75c13b-d47f-4b6c-8680-65199fe3e57c" providerId="ADAL" clId="{1EA7D6B4-E4CA-4B4A-8E08-46CB1B9BB2B9}" dt="2017-12-07T15:40:25.817" v="143" actId="478"/>
          <ac:spMkLst>
            <pc:docMk/>
            <pc:sldMk cId="1907794426" sldId="286"/>
            <ac:spMk id="17" creationId="{8E1AB3BA-54D5-4A27-9B7D-99524B5381DE}"/>
          </ac:spMkLst>
        </pc:spChg>
        <pc:spChg chg="add del">
          <ac:chgData name="Reuben Johnston" userId="3c75c13b-d47f-4b6c-8680-65199fe3e57c" providerId="ADAL" clId="{1EA7D6B4-E4CA-4B4A-8E08-46CB1B9BB2B9}" dt="2017-12-07T15:40:28.177" v="144" actId="14100"/>
          <ac:spMkLst>
            <pc:docMk/>
            <pc:sldMk cId="1907794426" sldId="286"/>
            <ac:spMk id="21" creationId="{B4F39EC0-3894-4153-911D-B97056C922BA}"/>
          </ac:spMkLst>
        </pc:spChg>
        <pc:cxnChg chg="add del mod">
          <ac:chgData name="Reuben Johnston" userId="3c75c13b-d47f-4b6c-8680-65199fe3e57c" providerId="ADAL" clId="{1EA7D6B4-E4CA-4B4A-8E08-46CB1B9BB2B9}" dt="2017-12-07T15:40:28.177" v="144" actId="14100"/>
          <ac:cxnSpMkLst>
            <pc:docMk/>
            <pc:sldMk cId="1907794426" sldId="286"/>
            <ac:cxnSpMk id="18" creationId="{F1A5604D-68E6-49F1-BBF3-83E383EB9CB1}"/>
          </ac:cxnSpMkLst>
        </pc:cxnChg>
      </pc:sldChg>
      <pc:sldChg chg="del">
        <pc:chgData name="Reuben Johnston" userId="3c75c13b-d47f-4b6c-8680-65199fe3e57c" providerId="ADAL" clId="{1EA7D6B4-E4CA-4B4A-8E08-46CB1B9BB2B9}" dt="2017-12-07T15:19:06.398" v="4" actId="2696"/>
        <pc:sldMkLst>
          <pc:docMk/>
          <pc:sldMk cId="2384574256" sldId="302"/>
        </pc:sldMkLst>
      </pc:sldChg>
      <pc:sldChg chg="del">
        <pc:chgData name="Reuben Johnston" userId="3c75c13b-d47f-4b6c-8680-65199fe3e57c" providerId="ADAL" clId="{1EA7D6B4-E4CA-4B4A-8E08-46CB1B9BB2B9}" dt="2017-12-07T15:19:06.388" v="3" actId="2696"/>
        <pc:sldMkLst>
          <pc:docMk/>
          <pc:sldMk cId="3023736733" sldId="303"/>
        </pc:sldMkLst>
      </pc:sldChg>
      <pc:sldChg chg="addSp delSp modSp modAnim">
        <pc:chgData name="Reuben Johnston" userId="3c75c13b-d47f-4b6c-8680-65199fe3e57c" providerId="ADAL" clId="{1EA7D6B4-E4CA-4B4A-8E08-46CB1B9BB2B9}" dt="2017-12-07T16:29:14.136" v="369" actId="20577"/>
        <pc:sldMkLst>
          <pc:docMk/>
          <pc:sldMk cId="3439092237" sldId="304"/>
        </pc:sldMkLst>
        <pc:spChg chg="mod">
          <ac:chgData name="Reuben Johnston" userId="3c75c13b-d47f-4b6c-8680-65199fe3e57c" providerId="ADAL" clId="{1EA7D6B4-E4CA-4B4A-8E08-46CB1B9BB2B9}" dt="2017-12-07T16:29:14.136" v="369" actId="20577"/>
          <ac:spMkLst>
            <pc:docMk/>
            <pc:sldMk cId="3439092237" sldId="304"/>
            <ac:spMk id="2" creationId="{FDBFA2AF-B5B6-49B4-9AC3-C332BF72C3AD}"/>
          </ac:spMkLst>
        </pc:spChg>
        <pc:spChg chg="del">
          <ac:chgData name="Reuben Johnston" userId="3c75c13b-d47f-4b6c-8680-65199fe3e57c" providerId="ADAL" clId="{1EA7D6B4-E4CA-4B4A-8E08-46CB1B9BB2B9}" dt="2017-12-07T15:33:18.798" v="39" actId="478"/>
          <ac:spMkLst>
            <pc:docMk/>
            <pc:sldMk cId="3439092237" sldId="304"/>
            <ac:spMk id="3" creationId="{58721664-678C-46F2-8E8F-0FCF2DBC94DA}"/>
          </ac:spMkLst>
        </pc:spChg>
        <pc:spChg chg="add del mod">
          <ac:chgData name="Reuben Johnston" userId="3c75c13b-d47f-4b6c-8680-65199fe3e57c" providerId="ADAL" clId="{1EA7D6B4-E4CA-4B4A-8E08-46CB1B9BB2B9}" dt="2017-12-07T16:27:04.620" v="209" actId="20577"/>
          <ac:spMkLst>
            <pc:docMk/>
            <pc:sldMk cId="3439092237" sldId="304"/>
            <ac:spMk id="3" creationId="{E88E9579-0EDF-4A46-9300-84908EFC399A}"/>
          </ac:spMkLst>
        </pc:spChg>
        <pc:spChg chg="add mod">
          <ac:chgData name="Reuben Johnston" userId="3c75c13b-d47f-4b6c-8680-65199fe3e57c" providerId="ADAL" clId="{1EA7D6B4-E4CA-4B4A-8E08-46CB1B9BB2B9}" dt="2017-12-07T16:27:18.951" v="216" actId="1036"/>
          <ac:spMkLst>
            <pc:docMk/>
            <pc:sldMk cId="3439092237" sldId="304"/>
            <ac:spMk id="6" creationId="{8E03F10C-6073-488D-A412-35784BC89566}"/>
          </ac:spMkLst>
        </pc:spChg>
        <pc:spChg chg="add mod">
          <ac:chgData name="Reuben Johnston" userId="3c75c13b-d47f-4b6c-8680-65199fe3e57c" providerId="ADAL" clId="{1EA7D6B4-E4CA-4B4A-8E08-46CB1B9BB2B9}" dt="2017-12-07T16:27:18.951" v="216" actId="1036"/>
          <ac:spMkLst>
            <pc:docMk/>
            <pc:sldMk cId="3439092237" sldId="304"/>
            <ac:spMk id="7" creationId="{EA78EC1B-1A50-497B-A840-4BB682D18634}"/>
          </ac:spMkLst>
        </pc:spChg>
        <pc:spChg chg="add mod">
          <ac:chgData name="Reuben Johnston" userId="3c75c13b-d47f-4b6c-8680-65199fe3e57c" providerId="ADAL" clId="{1EA7D6B4-E4CA-4B4A-8E08-46CB1B9BB2B9}" dt="2017-12-07T16:28:35.578" v="350" actId="20577"/>
          <ac:spMkLst>
            <pc:docMk/>
            <pc:sldMk cId="3439092237" sldId="304"/>
            <ac:spMk id="8" creationId="{03F10833-3312-4DFD-AA62-A9C479081C2D}"/>
          </ac:spMkLst>
        </pc:spChg>
        <pc:spChg chg="add del mod">
          <ac:chgData name="Reuben Johnston" userId="3c75c13b-d47f-4b6c-8680-65199fe3e57c" providerId="ADAL" clId="{1EA7D6B4-E4CA-4B4A-8E08-46CB1B9BB2B9}" dt="2017-12-07T15:33:20.706" v="40" actId="478"/>
          <ac:spMkLst>
            <pc:docMk/>
            <pc:sldMk cId="3439092237" sldId="304"/>
            <ac:spMk id="9" creationId="{A61F6B14-E15D-4964-A0AC-280F51FB1C87}"/>
          </ac:spMkLst>
        </pc:spChg>
        <pc:spChg chg="add mod">
          <ac:chgData name="Reuben Johnston" userId="3c75c13b-d47f-4b6c-8680-65199fe3e57c" providerId="ADAL" clId="{1EA7D6B4-E4CA-4B4A-8E08-46CB1B9BB2B9}" dt="2017-12-07T16:27:18.951" v="216" actId="1036"/>
          <ac:spMkLst>
            <pc:docMk/>
            <pc:sldMk cId="3439092237" sldId="304"/>
            <ac:spMk id="10" creationId="{9CC368C8-D101-41C0-B8AA-842E1EBA4008}"/>
          </ac:spMkLst>
        </pc:spChg>
        <pc:spChg chg="add mod">
          <ac:chgData name="Reuben Johnston" userId="3c75c13b-d47f-4b6c-8680-65199fe3e57c" providerId="ADAL" clId="{1EA7D6B4-E4CA-4B4A-8E08-46CB1B9BB2B9}" dt="2017-12-07T16:27:18.951" v="216" actId="1036"/>
          <ac:spMkLst>
            <pc:docMk/>
            <pc:sldMk cId="3439092237" sldId="304"/>
            <ac:spMk id="11" creationId="{B7E00F74-270A-414E-9C52-EEAB63E3D173}"/>
          </ac:spMkLst>
        </pc:spChg>
        <pc:spChg chg="add mod">
          <ac:chgData name="Reuben Johnston" userId="3c75c13b-d47f-4b6c-8680-65199fe3e57c" providerId="ADAL" clId="{1EA7D6B4-E4CA-4B4A-8E08-46CB1B9BB2B9}" dt="2017-12-07T16:27:18.951" v="216" actId="1036"/>
          <ac:spMkLst>
            <pc:docMk/>
            <pc:sldMk cId="3439092237" sldId="304"/>
            <ac:spMk id="12" creationId="{D391DD8C-4620-467F-9858-865AFEAFD620}"/>
          </ac:spMkLst>
        </pc:spChg>
        <pc:spChg chg="add mod">
          <ac:chgData name="Reuben Johnston" userId="3c75c13b-d47f-4b6c-8680-65199fe3e57c" providerId="ADAL" clId="{1EA7D6B4-E4CA-4B4A-8E08-46CB1B9BB2B9}" dt="2017-12-07T16:27:18.951" v="216" actId="1036"/>
          <ac:spMkLst>
            <pc:docMk/>
            <pc:sldMk cId="3439092237" sldId="304"/>
            <ac:spMk id="14" creationId="{C7AD716C-35B5-4B90-9BFA-0915997DB642}"/>
          </ac:spMkLst>
        </pc:spChg>
        <pc:cxnChg chg="add mod">
          <ac:chgData name="Reuben Johnston" userId="3c75c13b-d47f-4b6c-8680-65199fe3e57c" providerId="ADAL" clId="{1EA7D6B4-E4CA-4B4A-8E08-46CB1B9BB2B9}" dt="2017-12-07T16:27:18.951" v="216" actId="1036"/>
          <ac:cxnSpMkLst>
            <pc:docMk/>
            <pc:sldMk cId="3439092237" sldId="304"/>
            <ac:cxnSpMk id="13" creationId="{4C08BFFF-EB06-4246-82D7-C54C2857E2E3}"/>
          </ac:cxnSpMkLst>
        </pc:cxnChg>
      </pc:sldChg>
      <pc:sldChg chg="addSp delSp modSp modAnim">
        <pc:chgData name="Reuben Johnston" userId="3c75c13b-d47f-4b6c-8680-65199fe3e57c" providerId="ADAL" clId="{1EA7D6B4-E4CA-4B4A-8E08-46CB1B9BB2B9}" dt="2017-12-07T16:50:41.501" v="717" actId="14100"/>
        <pc:sldMkLst>
          <pc:docMk/>
          <pc:sldMk cId="3000882338" sldId="306"/>
        </pc:sldMkLst>
        <pc:spChg chg="mod">
          <ac:chgData name="Reuben Johnston" userId="3c75c13b-d47f-4b6c-8680-65199fe3e57c" providerId="ADAL" clId="{1EA7D6B4-E4CA-4B4A-8E08-46CB1B9BB2B9}" dt="2017-12-07T16:50:09.856" v="667" actId="20577"/>
          <ac:spMkLst>
            <pc:docMk/>
            <pc:sldMk cId="3000882338" sldId="306"/>
            <ac:spMk id="3" creationId="{1B287D49-566B-40AB-98AC-75AF5E4DB319}"/>
          </ac:spMkLst>
        </pc:spChg>
        <pc:spChg chg="add del mod">
          <ac:chgData name="Reuben Johnston" userId="3c75c13b-d47f-4b6c-8680-65199fe3e57c" providerId="ADAL" clId="{1EA7D6B4-E4CA-4B4A-8E08-46CB1B9BB2B9}" dt="2017-12-07T16:45:56.809" v="572" actId="478"/>
          <ac:spMkLst>
            <pc:docMk/>
            <pc:sldMk cId="3000882338" sldId="306"/>
            <ac:spMk id="6" creationId="{8806CF75-3245-48CF-B102-7F3F9862269D}"/>
          </ac:spMkLst>
        </pc:spChg>
        <pc:picChg chg="mod">
          <ac:chgData name="Reuben Johnston" userId="3c75c13b-d47f-4b6c-8680-65199fe3e57c" providerId="ADAL" clId="{1EA7D6B4-E4CA-4B4A-8E08-46CB1B9BB2B9}" dt="2017-12-07T16:50:20.568" v="679" actId="1038"/>
          <ac:picMkLst>
            <pc:docMk/>
            <pc:sldMk cId="3000882338" sldId="306"/>
            <ac:picMk id="10" creationId="{ADC361A2-3153-420B-B92C-5F26FCEB9A26}"/>
          </ac:picMkLst>
        </pc:picChg>
        <pc:picChg chg="mod">
          <ac:chgData name="Reuben Johnston" userId="3c75c13b-d47f-4b6c-8680-65199fe3e57c" providerId="ADAL" clId="{1EA7D6B4-E4CA-4B4A-8E08-46CB1B9BB2B9}" dt="2017-12-07T16:50:28.502" v="713" actId="1038"/>
          <ac:picMkLst>
            <pc:docMk/>
            <pc:sldMk cId="3000882338" sldId="306"/>
            <ac:picMk id="11" creationId="{276084B7-8A24-4AC2-B84B-6925C4444E93}"/>
          </ac:picMkLst>
        </pc:picChg>
        <pc:picChg chg="mod">
          <ac:chgData name="Reuben Johnston" userId="3c75c13b-d47f-4b6c-8680-65199fe3e57c" providerId="ADAL" clId="{1EA7D6B4-E4CA-4B4A-8E08-46CB1B9BB2B9}" dt="2017-12-07T16:50:36.392" v="715" actId="1076"/>
          <ac:picMkLst>
            <pc:docMk/>
            <pc:sldMk cId="3000882338" sldId="306"/>
            <ac:picMk id="11266" creationId="{56FB4F0F-FCC1-4BBE-A2AA-B0E676A5870D}"/>
          </ac:picMkLst>
        </pc:picChg>
        <pc:cxnChg chg="mod">
          <ac:chgData name="Reuben Johnston" userId="3c75c13b-d47f-4b6c-8680-65199fe3e57c" providerId="ADAL" clId="{1EA7D6B4-E4CA-4B4A-8E08-46CB1B9BB2B9}" dt="2017-12-07T16:50:41.501" v="717" actId="14100"/>
          <ac:cxnSpMkLst>
            <pc:docMk/>
            <pc:sldMk cId="3000882338" sldId="306"/>
            <ac:cxnSpMk id="19" creationId="{A5E085F9-9115-4E7E-BBAC-A82314B221FA}"/>
          </ac:cxnSpMkLst>
        </pc:cxnChg>
      </pc:sldChg>
      <pc:sldChg chg="del">
        <pc:chgData name="Reuben Johnston" userId="3c75c13b-d47f-4b6c-8680-65199fe3e57c" providerId="ADAL" clId="{1EA7D6B4-E4CA-4B4A-8E08-46CB1B9BB2B9}" dt="2017-12-07T15:19:06.438" v="8" actId="2696"/>
        <pc:sldMkLst>
          <pc:docMk/>
          <pc:sldMk cId="2915038504" sldId="308"/>
        </pc:sldMkLst>
      </pc:sldChg>
      <pc:sldChg chg="del">
        <pc:chgData name="Reuben Johnston" userId="3c75c13b-d47f-4b6c-8680-65199fe3e57c" providerId="ADAL" clId="{1EA7D6B4-E4CA-4B4A-8E08-46CB1B9BB2B9}" dt="2017-12-07T15:19:06.368" v="1" actId="2696"/>
        <pc:sldMkLst>
          <pc:docMk/>
          <pc:sldMk cId="56622629" sldId="313"/>
        </pc:sldMkLst>
      </pc:sldChg>
      <pc:sldChg chg="del">
        <pc:chgData name="Reuben Johnston" userId="3c75c13b-d47f-4b6c-8680-65199fe3e57c" providerId="ADAL" clId="{1EA7D6B4-E4CA-4B4A-8E08-46CB1B9BB2B9}" dt="2017-12-07T15:19:06.381" v="2" actId="2696"/>
        <pc:sldMkLst>
          <pc:docMk/>
          <pc:sldMk cId="2915011296" sldId="314"/>
        </pc:sldMkLst>
      </pc:sldChg>
      <pc:sldChg chg="del">
        <pc:chgData name="Reuben Johnston" userId="3c75c13b-d47f-4b6c-8680-65199fe3e57c" providerId="ADAL" clId="{1EA7D6B4-E4CA-4B4A-8E08-46CB1B9BB2B9}" dt="2017-12-07T15:19:06.433" v="7" actId="2696"/>
        <pc:sldMkLst>
          <pc:docMk/>
          <pc:sldMk cId="4072132629" sldId="315"/>
        </pc:sldMkLst>
      </pc:sldChg>
      <pc:sldChg chg="modSp del">
        <pc:chgData name="Reuben Johnston" userId="3c75c13b-d47f-4b6c-8680-65199fe3e57c" providerId="ADAL" clId="{1EA7D6B4-E4CA-4B4A-8E08-46CB1B9BB2B9}" dt="2017-12-07T16:26:57.253" v="207" actId="2696"/>
        <pc:sldMkLst>
          <pc:docMk/>
          <pc:sldMk cId="376673409" sldId="316"/>
        </pc:sldMkLst>
        <pc:spChg chg="mod">
          <ac:chgData name="Reuben Johnston" userId="3c75c13b-d47f-4b6c-8680-65199fe3e57c" providerId="ADAL" clId="{1EA7D6B4-E4CA-4B4A-8E08-46CB1B9BB2B9}" dt="2017-12-07T16:25:50.676" v="194" actId="20577"/>
          <ac:spMkLst>
            <pc:docMk/>
            <pc:sldMk cId="376673409" sldId="316"/>
            <ac:spMk id="3" creationId="{A1FC1F32-F40F-481A-878B-42AF5AD00070}"/>
          </ac:spMkLst>
        </pc:spChg>
      </pc:sldChg>
      <pc:sldChg chg="del">
        <pc:chgData name="Reuben Johnston" userId="3c75c13b-d47f-4b6c-8680-65199fe3e57c" providerId="ADAL" clId="{1EA7D6B4-E4CA-4B4A-8E08-46CB1B9BB2B9}" dt="2017-12-07T15:20:45.851" v="11" actId="2696"/>
        <pc:sldMkLst>
          <pc:docMk/>
          <pc:sldMk cId="1122051693" sldId="319"/>
        </pc:sldMkLst>
      </pc:sldChg>
      <pc:sldChg chg="add">
        <pc:chgData name="Reuben Johnston" userId="3c75c13b-d47f-4b6c-8680-65199fe3e57c" providerId="ADAL" clId="{1EA7D6B4-E4CA-4B4A-8E08-46CB1B9BB2B9}" dt="2017-12-07T15:19:08.858" v="9" actId="14100"/>
        <pc:sldMkLst>
          <pc:docMk/>
          <pc:sldMk cId="993002809" sldId="320"/>
        </pc:sldMkLst>
      </pc:sldChg>
      <pc:sldChg chg="add">
        <pc:chgData name="Reuben Johnston" userId="3c75c13b-d47f-4b6c-8680-65199fe3e57c" providerId="ADAL" clId="{1EA7D6B4-E4CA-4B4A-8E08-46CB1B9BB2B9}" dt="2017-12-07T15:19:08.858" v="9" actId="14100"/>
        <pc:sldMkLst>
          <pc:docMk/>
          <pc:sldMk cId="56622629" sldId="321"/>
        </pc:sldMkLst>
      </pc:sldChg>
      <pc:sldChg chg="add">
        <pc:chgData name="Reuben Johnston" userId="3c75c13b-d47f-4b6c-8680-65199fe3e57c" providerId="ADAL" clId="{1EA7D6B4-E4CA-4B4A-8E08-46CB1B9BB2B9}" dt="2017-12-07T15:19:08.858" v="9" actId="14100"/>
        <pc:sldMkLst>
          <pc:docMk/>
          <pc:sldMk cId="1010803965" sldId="322"/>
        </pc:sldMkLst>
      </pc:sldChg>
      <pc:sldChg chg="add">
        <pc:chgData name="Reuben Johnston" userId="3c75c13b-d47f-4b6c-8680-65199fe3e57c" providerId="ADAL" clId="{1EA7D6B4-E4CA-4B4A-8E08-46CB1B9BB2B9}" dt="2017-12-07T15:19:08.858" v="9" actId="14100"/>
        <pc:sldMkLst>
          <pc:docMk/>
          <pc:sldMk cId="2979678461" sldId="323"/>
        </pc:sldMkLst>
      </pc:sldChg>
      <pc:sldChg chg="add">
        <pc:chgData name="Reuben Johnston" userId="3c75c13b-d47f-4b6c-8680-65199fe3e57c" providerId="ADAL" clId="{1EA7D6B4-E4CA-4B4A-8E08-46CB1B9BB2B9}" dt="2017-12-07T15:19:08.858" v="9" actId="14100"/>
        <pc:sldMkLst>
          <pc:docMk/>
          <pc:sldMk cId="3852780410" sldId="324"/>
        </pc:sldMkLst>
      </pc:sldChg>
      <pc:sldChg chg="add">
        <pc:chgData name="Reuben Johnston" userId="3c75c13b-d47f-4b6c-8680-65199fe3e57c" providerId="ADAL" clId="{1EA7D6B4-E4CA-4B4A-8E08-46CB1B9BB2B9}" dt="2017-12-07T15:19:08.858" v="9" actId="14100"/>
        <pc:sldMkLst>
          <pc:docMk/>
          <pc:sldMk cId="3023736733" sldId="325"/>
        </pc:sldMkLst>
      </pc:sldChg>
      <pc:sldChg chg="add">
        <pc:chgData name="Reuben Johnston" userId="3c75c13b-d47f-4b6c-8680-65199fe3e57c" providerId="ADAL" clId="{1EA7D6B4-E4CA-4B4A-8E08-46CB1B9BB2B9}" dt="2017-12-07T15:19:08.858" v="9" actId="14100"/>
        <pc:sldMkLst>
          <pc:docMk/>
          <pc:sldMk cId="4066197047" sldId="326"/>
        </pc:sldMkLst>
      </pc:sldChg>
      <pc:sldChg chg="add">
        <pc:chgData name="Reuben Johnston" userId="3c75c13b-d47f-4b6c-8680-65199fe3e57c" providerId="ADAL" clId="{1EA7D6B4-E4CA-4B4A-8E08-46CB1B9BB2B9}" dt="2017-12-07T15:19:08.858" v="9" actId="14100"/>
        <pc:sldMkLst>
          <pc:docMk/>
          <pc:sldMk cId="3053430699" sldId="327"/>
        </pc:sldMkLst>
      </pc:sldChg>
      <pc:sldChg chg="add">
        <pc:chgData name="Reuben Johnston" userId="3c75c13b-d47f-4b6c-8680-65199fe3e57c" providerId="ADAL" clId="{1EA7D6B4-E4CA-4B4A-8E08-46CB1B9BB2B9}" dt="2017-12-07T15:19:08.858" v="9" actId="14100"/>
        <pc:sldMkLst>
          <pc:docMk/>
          <pc:sldMk cId="405138095" sldId="328"/>
        </pc:sldMkLst>
      </pc:sldChg>
      <pc:sldChg chg="add">
        <pc:chgData name="Reuben Johnston" userId="3c75c13b-d47f-4b6c-8680-65199fe3e57c" providerId="ADAL" clId="{1EA7D6B4-E4CA-4B4A-8E08-46CB1B9BB2B9}" dt="2017-12-07T15:19:08.858" v="9" actId="14100"/>
        <pc:sldMkLst>
          <pc:docMk/>
          <pc:sldMk cId="2384574256" sldId="329"/>
        </pc:sldMkLst>
      </pc:sldChg>
      <pc:sldChg chg="add">
        <pc:chgData name="Reuben Johnston" userId="3c75c13b-d47f-4b6c-8680-65199fe3e57c" providerId="ADAL" clId="{1EA7D6B4-E4CA-4B4A-8E08-46CB1B9BB2B9}" dt="2017-12-07T15:19:08.858" v="9" actId="14100"/>
        <pc:sldMkLst>
          <pc:docMk/>
          <pc:sldMk cId="3829917906" sldId="330"/>
        </pc:sldMkLst>
      </pc:sldChg>
      <pc:sldChg chg="add">
        <pc:chgData name="Reuben Johnston" userId="3c75c13b-d47f-4b6c-8680-65199fe3e57c" providerId="ADAL" clId="{1EA7D6B4-E4CA-4B4A-8E08-46CB1B9BB2B9}" dt="2017-12-07T15:19:08.858" v="9" actId="14100"/>
        <pc:sldMkLst>
          <pc:docMk/>
          <pc:sldMk cId="3971696536" sldId="331"/>
        </pc:sldMkLst>
      </pc:sldChg>
      <pc:sldChg chg="add">
        <pc:chgData name="Reuben Johnston" userId="3c75c13b-d47f-4b6c-8680-65199fe3e57c" providerId="ADAL" clId="{1EA7D6B4-E4CA-4B4A-8E08-46CB1B9BB2B9}" dt="2017-12-07T15:19:08.858" v="9" actId="14100"/>
        <pc:sldMkLst>
          <pc:docMk/>
          <pc:sldMk cId="4072132629" sldId="332"/>
        </pc:sldMkLst>
      </pc:sldChg>
      <pc:sldChg chg="add">
        <pc:chgData name="Reuben Johnston" userId="3c75c13b-d47f-4b6c-8680-65199fe3e57c" providerId="ADAL" clId="{1EA7D6B4-E4CA-4B4A-8E08-46CB1B9BB2B9}" dt="2017-12-07T15:19:08.858" v="9" actId="14100"/>
        <pc:sldMkLst>
          <pc:docMk/>
          <pc:sldMk cId="2915038504" sldId="333"/>
        </pc:sldMkLst>
      </pc:sldChg>
      <pc:sldChg chg="modSp add">
        <pc:chgData name="Reuben Johnston" userId="3c75c13b-d47f-4b6c-8680-65199fe3e57c" providerId="ADAL" clId="{1EA7D6B4-E4CA-4B4A-8E08-46CB1B9BB2B9}" dt="2017-12-07T15:20:48.551" v="12" actId="20577"/>
        <pc:sldMkLst>
          <pc:docMk/>
          <pc:sldMk cId="3830697860" sldId="334"/>
        </pc:sldMkLst>
        <pc:spChg chg="mod">
          <ac:chgData name="Reuben Johnston" userId="3c75c13b-d47f-4b6c-8680-65199fe3e57c" providerId="ADAL" clId="{1EA7D6B4-E4CA-4B4A-8E08-46CB1B9BB2B9}" dt="2017-12-07T15:20:48.551" v="12" actId="20577"/>
          <ac:spMkLst>
            <pc:docMk/>
            <pc:sldMk cId="3830697860" sldId="334"/>
            <ac:spMk id="3" creationId="{CCB46CA4-9859-498A-8BE2-F11EFB312B6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822438-E6ED-438C-9635-F5BAA7A56490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2307779-267E-4B4C-B13A-09D8206681F8}">
      <dgm:prSet phldrT="[Text]"/>
      <dgm:spPr/>
      <dgm:t>
        <a:bodyPr/>
        <a:lstStyle/>
        <a:p>
          <a:r>
            <a:rPr lang="en-US" dirty="0" err="1"/>
            <a:t>launchd</a:t>
          </a:r>
          <a:endParaRPr lang="en-US" dirty="0"/>
        </a:p>
        <a:p>
          <a:r>
            <a:rPr lang="en-US" dirty="0"/>
            <a:t>(OS X's </a:t>
          </a:r>
          <a:r>
            <a:rPr lang="en-US" dirty="0" err="1"/>
            <a:t>init</a:t>
          </a:r>
          <a:r>
            <a:rPr lang="en-US" dirty="0"/>
            <a:t>)</a:t>
          </a:r>
        </a:p>
      </dgm:t>
    </dgm:pt>
    <dgm:pt modelId="{343D8CB6-9120-40CF-B771-63785E3FDD0C}" type="parTrans" cxnId="{45057B40-FE16-4953-B25E-C591878D3A22}">
      <dgm:prSet/>
      <dgm:spPr/>
      <dgm:t>
        <a:bodyPr/>
        <a:lstStyle/>
        <a:p>
          <a:endParaRPr lang="en-US"/>
        </a:p>
      </dgm:t>
    </dgm:pt>
    <dgm:pt modelId="{87ADC5AD-E4E5-4F2C-85BE-907DDF428E17}" type="sibTrans" cxnId="{45057B40-FE16-4953-B25E-C591878D3A22}">
      <dgm:prSet/>
      <dgm:spPr/>
      <dgm:t>
        <a:bodyPr/>
        <a:lstStyle/>
        <a:p>
          <a:endParaRPr lang="en-US"/>
        </a:p>
      </dgm:t>
    </dgm:pt>
    <dgm:pt modelId="{61F9A5EC-3260-4135-B726-C0DDF439C59A}" type="pres">
      <dgm:prSet presAssocID="{AF822438-E6ED-438C-9635-F5BAA7A56490}" presName="linearFlow" presStyleCnt="0">
        <dgm:presLayoutVars>
          <dgm:resizeHandles val="exact"/>
        </dgm:presLayoutVars>
      </dgm:prSet>
      <dgm:spPr/>
    </dgm:pt>
    <dgm:pt modelId="{13B93EB3-FE1D-49F0-BF16-8F5EDBB0CB67}" type="pres">
      <dgm:prSet presAssocID="{D2307779-267E-4B4C-B13A-09D8206681F8}" presName="node" presStyleLbl="node1" presStyleIdx="0" presStyleCnt="1">
        <dgm:presLayoutVars>
          <dgm:bulletEnabled val="1"/>
        </dgm:presLayoutVars>
      </dgm:prSet>
      <dgm:spPr/>
    </dgm:pt>
  </dgm:ptLst>
  <dgm:cxnLst>
    <dgm:cxn modelId="{8315602E-C370-4FF2-8C6F-503DAF20BA1F}" type="presOf" srcId="{D2307779-267E-4B4C-B13A-09D8206681F8}" destId="{13B93EB3-FE1D-49F0-BF16-8F5EDBB0CB67}" srcOrd="0" destOrd="0" presId="urn:microsoft.com/office/officeart/2005/8/layout/process2"/>
    <dgm:cxn modelId="{45057B40-FE16-4953-B25E-C591878D3A22}" srcId="{AF822438-E6ED-438C-9635-F5BAA7A56490}" destId="{D2307779-267E-4B4C-B13A-09D8206681F8}" srcOrd="0" destOrd="0" parTransId="{343D8CB6-9120-40CF-B771-63785E3FDD0C}" sibTransId="{87ADC5AD-E4E5-4F2C-85BE-907DDF428E17}"/>
    <dgm:cxn modelId="{FBC0F642-F200-48F1-B13C-8AB092BB768E}" type="presOf" srcId="{AF822438-E6ED-438C-9635-F5BAA7A56490}" destId="{61F9A5EC-3260-4135-B726-C0DDF439C59A}" srcOrd="0" destOrd="0" presId="urn:microsoft.com/office/officeart/2005/8/layout/process2"/>
    <dgm:cxn modelId="{A498475D-4AAF-4AA9-B6DA-5BA3577AEDB0}" type="presParOf" srcId="{61F9A5EC-3260-4135-B726-C0DDF439C59A}" destId="{13B93EB3-FE1D-49F0-BF16-8F5EDBB0CB67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D1E52D-D01B-46A2-B737-EECCAB4797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79B180C-1719-4056-B44E-B441987792B2}">
      <dgm:prSet phldrT="[Text]" custT="1"/>
      <dgm:spPr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Authenticate</a:t>
          </a:r>
        </a:p>
      </dgm:t>
    </dgm:pt>
    <dgm:pt modelId="{FA375DC3-B3A5-4A3A-8499-A5725E096BC7}" type="parTrans" cxnId="{A95FB174-5007-4644-9F39-ED686E538805}">
      <dgm:prSet/>
      <dgm:spPr/>
      <dgm:t>
        <a:bodyPr/>
        <a:lstStyle/>
        <a:p>
          <a:endParaRPr lang="en-US"/>
        </a:p>
      </dgm:t>
    </dgm:pt>
    <dgm:pt modelId="{38E439CC-CB95-4FB2-B22D-57930F246A0B}" type="sibTrans" cxnId="{A95FB174-5007-4644-9F39-ED686E538805}">
      <dgm:prSet/>
      <dgm:spPr/>
      <dgm:t>
        <a:bodyPr/>
        <a:lstStyle/>
        <a:p>
          <a:endParaRPr lang="en-US"/>
        </a:p>
      </dgm:t>
    </dgm:pt>
    <dgm:pt modelId="{5F66975F-9EC8-475D-B95D-76D2A16E22E4}">
      <dgm:prSet phldrT="[Text]" custT="1"/>
      <dgm:spPr/>
      <dgm:t>
        <a:bodyPr/>
        <a:lstStyle/>
        <a:p>
          <a:r>
            <a:rPr lang="en-US" sz="1200" dirty="0"/>
            <a:t>Stage 1 - Stack pivot to gain </a:t>
          </a:r>
          <a:r>
            <a:rPr lang="en-US" sz="1200" dirty="0" err="1"/>
            <a:t>ntpd</a:t>
          </a:r>
          <a:r>
            <a:rPr lang="en-US" sz="1200" dirty="0"/>
            <a:t> execution</a:t>
          </a:r>
        </a:p>
      </dgm:t>
    </dgm:pt>
    <dgm:pt modelId="{DC651A95-92E1-4413-B6A6-BBABA33F4FFB}" type="parTrans" cxnId="{F9496400-08CF-448F-B043-68223063F9C6}">
      <dgm:prSet/>
      <dgm:spPr/>
      <dgm:t>
        <a:bodyPr/>
        <a:lstStyle/>
        <a:p>
          <a:endParaRPr lang="en-US"/>
        </a:p>
      </dgm:t>
    </dgm:pt>
    <dgm:pt modelId="{4452CDB2-59D3-4B44-B2B1-8F6B5366E245}" type="sibTrans" cxnId="{F9496400-08CF-448F-B043-68223063F9C6}">
      <dgm:prSet/>
      <dgm:spPr/>
      <dgm:t>
        <a:bodyPr/>
        <a:lstStyle/>
        <a:p>
          <a:endParaRPr lang="en-US"/>
        </a:p>
      </dgm:t>
    </dgm:pt>
    <dgm:pt modelId="{58103CE0-4519-44E3-8CD1-52545335D627}">
      <dgm:prSet phldrT="[Text]" custT="1"/>
      <dgm:spPr/>
      <dgm:t>
        <a:bodyPr/>
        <a:lstStyle/>
        <a:p>
          <a:r>
            <a:rPr lang="en-US" sz="1200" dirty="0"/>
            <a:t>Stage 2 - Escape the sandbox</a:t>
          </a:r>
        </a:p>
      </dgm:t>
    </dgm:pt>
    <dgm:pt modelId="{4A34AE2E-503E-4418-9F95-8E5F818FAB20}" type="parTrans" cxnId="{B7D0AE82-CE7A-44A1-8173-F4183E0AC270}">
      <dgm:prSet/>
      <dgm:spPr/>
      <dgm:t>
        <a:bodyPr/>
        <a:lstStyle/>
        <a:p>
          <a:endParaRPr lang="en-US"/>
        </a:p>
      </dgm:t>
    </dgm:pt>
    <dgm:pt modelId="{CAC9A77F-D538-4946-A711-EE6BD0B95240}" type="sibTrans" cxnId="{B7D0AE82-CE7A-44A1-8173-F4183E0AC270}">
      <dgm:prSet/>
      <dgm:spPr/>
      <dgm:t>
        <a:bodyPr/>
        <a:lstStyle/>
        <a:p>
          <a:endParaRPr lang="en-US"/>
        </a:p>
      </dgm:t>
    </dgm:pt>
    <dgm:pt modelId="{AB6A65B0-A0A3-4CC0-84DB-F98FD629074F}">
      <dgm:prSet phldrT="[Text]" custT="1"/>
      <dgm:spPr/>
      <dgm:t>
        <a:bodyPr/>
        <a:lstStyle/>
        <a:p>
          <a:r>
            <a:rPr lang="en-US" sz="1200" dirty="0"/>
            <a:t>Stage 3 - Launch shell</a:t>
          </a:r>
        </a:p>
      </dgm:t>
    </dgm:pt>
    <dgm:pt modelId="{571276B5-2266-4991-9045-A9E674B4BDC5}" type="parTrans" cxnId="{5EF62C59-AF70-441E-BCCB-5071E4FA4DB3}">
      <dgm:prSet/>
      <dgm:spPr/>
      <dgm:t>
        <a:bodyPr/>
        <a:lstStyle/>
        <a:p>
          <a:endParaRPr lang="en-US"/>
        </a:p>
      </dgm:t>
    </dgm:pt>
    <dgm:pt modelId="{99A8FC12-FE35-455E-BB86-17B224CE4F04}" type="sibTrans" cxnId="{5EF62C59-AF70-441E-BCCB-5071E4FA4DB3}">
      <dgm:prSet/>
      <dgm:spPr/>
      <dgm:t>
        <a:bodyPr/>
        <a:lstStyle/>
        <a:p>
          <a:endParaRPr lang="en-US"/>
        </a:p>
      </dgm:t>
    </dgm:pt>
    <dgm:pt modelId="{433F3009-0070-47A0-9AE0-5E64617F6061}">
      <dgm:prSet phldrT="[Text]" custT="1"/>
      <dgm:spPr/>
      <dgm:t>
        <a:bodyPr/>
        <a:lstStyle/>
        <a:p>
          <a:r>
            <a:rPr lang="en-US" sz="1200" dirty="0"/>
            <a:t>Remote write</a:t>
          </a:r>
        </a:p>
      </dgm:t>
    </dgm:pt>
    <dgm:pt modelId="{F1443A83-05E0-4C3A-8621-C180A8196AE0}" type="parTrans" cxnId="{284F312C-247B-4219-B91C-DAE5BA034E40}">
      <dgm:prSet/>
      <dgm:spPr/>
      <dgm:t>
        <a:bodyPr/>
        <a:lstStyle/>
        <a:p>
          <a:endParaRPr lang="en-US"/>
        </a:p>
      </dgm:t>
    </dgm:pt>
    <dgm:pt modelId="{67F268A9-C847-49AD-BF76-FED6F9C69C21}" type="sibTrans" cxnId="{284F312C-247B-4219-B91C-DAE5BA034E40}">
      <dgm:prSet/>
      <dgm:spPr/>
      <dgm:t>
        <a:bodyPr/>
        <a:lstStyle/>
        <a:p>
          <a:endParaRPr lang="en-US"/>
        </a:p>
      </dgm:t>
    </dgm:pt>
    <dgm:pt modelId="{CC0481DA-7192-4039-B3B9-AE3FA7940E10}">
      <dgm:prSet phldrT="[Text]" custT="1"/>
      <dgm:spPr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45720" tIns="45720" rIns="45720" bIns="45720" numCol="1" spcCol="1270" anchor="ctr" anchorCtr="0"/>
        <a:lstStyle/>
        <a:p>
          <a:r>
            <a:rPr lang="en-US" sz="12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Determine</a:t>
          </a:r>
          <a:r>
            <a:rPr lang="en-US" sz="1200" kern="1200" dirty="0"/>
            <a:t> ASLR slide</a:t>
          </a:r>
        </a:p>
      </dgm:t>
    </dgm:pt>
    <dgm:pt modelId="{6A3DEEB0-C896-4BBC-8E7E-CEF4EA70D408}" type="parTrans" cxnId="{9B5E87AD-F768-4D50-A767-49BDA4B3AA4C}">
      <dgm:prSet/>
      <dgm:spPr/>
      <dgm:t>
        <a:bodyPr/>
        <a:lstStyle/>
        <a:p>
          <a:endParaRPr lang="en-US"/>
        </a:p>
      </dgm:t>
    </dgm:pt>
    <dgm:pt modelId="{A9C50F38-4F14-49B5-9220-2027514BE3FA}" type="sibTrans" cxnId="{9B5E87AD-F768-4D50-A767-49BDA4B3AA4C}">
      <dgm:prSet/>
      <dgm:spPr/>
      <dgm:t>
        <a:bodyPr/>
        <a:lstStyle/>
        <a:p>
          <a:endParaRPr lang="en-US"/>
        </a:p>
      </dgm:t>
    </dgm:pt>
    <dgm:pt modelId="{6CB08877-2240-4EA3-85BF-E9E0AAB59293}" type="pres">
      <dgm:prSet presAssocID="{7AD1E52D-D01B-46A2-B737-EECCAB47979C}" presName="Name0" presStyleCnt="0">
        <dgm:presLayoutVars>
          <dgm:dir/>
          <dgm:resizeHandles val="exact"/>
        </dgm:presLayoutVars>
      </dgm:prSet>
      <dgm:spPr/>
    </dgm:pt>
    <dgm:pt modelId="{4B46A820-947D-4E51-85F5-313271BCEB25}" type="pres">
      <dgm:prSet presAssocID="{179B180C-1719-4056-B44E-B441987792B2}" presName="node" presStyleLbl="node1" presStyleIdx="0" presStyleCnt="6">
        <dgm:presLayoutVars>
          <dgm:bulletEnabled val="1"/>
        </dgm:presLayoutVars>
      </dgm:prSet>
      <dgm:spPr>
        <a:xfrm>
          <a:off x="0" y="1935392"/>
          <a:ext cx="942975" cy="1234615"/>
        </a:xfrm>
        <a:prstGeom prst="roundRect">
          <a:avLst>
            <a:gd name="adj" fmla="val 10000"/>
          </a:avLst>
        </a:prstGeom>
      </dgm:spPr>
    </dgm:pt>
    <dgm:pt modelId="{AC982E02-0EE0-4319-922B-F49F323C9B26}" type="pres">
      <dgm:prSet presAssocID="{38E439CC-CB95-4FB2-B22D-57930F246A0B}" presName="sibTrans" presStyleLbl="sibTrans2D1" presStyleIdx="0" presStyleCnt="5"/>
      <dgm:spPr/>
    </dgm:pt>
    <dgm:pt modelId="{775ED743-8E65-470D-932F-28860C2BE4A8}" type="pres">
      <dgm:prSet presAssocID="{38E439CC-CB95-4FB2-B22D-57930F246A0B}" presName="connectorText" presStyleLbl="sibTrans2D1" presStyleIdx="0" presStyleCnt="5"/>
      <dgm:spPr/>
    </dgm:pt>
    <dgm:pt modelId="{D87A39A7-1F64-4590-A762-8104927756F1}" type="pres">
      <dgm:prSet presAssocID="{CC0481DA-7192-4039-B3B9-AE3FA7940E10}" presName="node" presStyleLbl="node1" presStyleIdx="1" presStyleCnt="6">
        <dgm:presLayoutVars>
          <dgm:bulletEnabled val="1"/>
        </dgm:presLayoutVars>
      </dgm:prSet>
      <dgm:spPr>
        <a:xfrm>
          <a:off x="1320165" y="2147561"/>
          <a:ext cx="942975" cy="810277"/>
        </a:xfrm>
        <a:prstGeom prst="roundRect">
          <a:avLst>
            <a:gd name="adj" fmla="val 10000"/>
          </a:avLst>
        </a:prstGeom>
      </dgm:spPr>
    </dgm:pt>
    <dgm:pt modelId="{B04356CC-936D-4CC0-A4BD-86CD369D34BB}" type="pres">
      <dgm:prSet presAssocID="{A9C50F38-4F14-49B5-9220-2027514BE3FA}" presName="sibTrans" presStyleLbl="sibTrans2D1" presStyleIdx="1" presStyleCnt="5"/>
      <dgm:spPr/>
    </dgm:pt>
    <dgm:pt modelId="{274234D1-031D-469A-A5A4-681DE59EA667}" type="pres">
      <dgm:prSet presAssocID="{A9C50F38-4F14-49B5-9220-2027514BE3FA}" presName="connectorText" presStyleLbl="sibTrans2D1" presStyleIdx="1" presStyleCnt="5"/>
      <dgm:spPr/>
    </dgm:pt>
    <dgm:pt modelId="{7217A5DF-221B-45C8-B776-350EB1DFFA7B}" type="pres">
      <dgm:prSet presAssocID="{433F3009-0070-47A0-9AE0-5E64617F6061}" presName="node" presStyleLbl="node1" presStyleIdx="2" presStyleCnt="6">
        <dgm:presLayoutVars>
          <dgm:bulletEnabled val="1"/>
        </dgm:presLayoutVars>
      </dgm:prSet>
      <dgm:spPr/>
    </dgm:pt>
    <dgm:pt modelId="{C05F6D80-4C6A-4D7E-8C58-B80F215F406C}" type="pres">
      <dgm:prSet presAssocID="{67F268A9-C847-49AD-BF76-FED6F9C69C21}" presName="sibTrans" presStyleLbl="sibTrans2D1" presStyleIdx="2" presStyleCnt="5"/>
      <dgm:spPr/>
    </dgm:pt>
    <dgm:pt modelId="{D7058582-260D-4EE2-A701-897A4BEAB28D}" type="pres">
      <dgm:prSet presAssocID="{67F268A9-C847-49AD-BF76-FED6F9C69C21}" presName="connectorText" presStyleLbl="sibTrans2D1" presStyleIdx="2" presStyleCnt="5"/>
      <dgm:spPr/>
    </dgm:pt>
    <dgm:pt modelId="{09DB2009-E135-4C74-8E0B-676447B79DFF}" type="pres">
      <dgm:prSet presAssocID="{5F66975F-9EC8-475D-B95D-76D2A16E22E4}" presName="node" presStyleLbl="node1" presStyleIdx="3" presStyleCnt="6">
        <dgm:presLayoutVars>
          <dgm:bulletEnabled val="1"/>
        </dgm:presLayoutVars>
      </dgm:prSet>
      <dgm:spPr/>
    </dgm:pt>
    <dgm:pt modelId="{38EF47E6-ABC9-4E1C-BA34-A40371A4870E}" type="pres">
      <dgm:prSet presAssocID="{4452CDB2-59D3-4B44-B2B1-8F6B5366E245}" presName="sibTrans" presStyleLbl="sibTrans2D1" presStyleIdx="3" presStyleCnt="5"/>
      <dgm:spPr/>
    </dgm:pt>
    <dgm:pt modelId="{7F7222E7-A135-42B6-8CFE-2DEEE7B23178}" type="pres">
      <dgm:prSet presAssocID="{4452CDB2-59D3-4B44-B2B1-8F6B5366E245}" presName="connectorText" presStyleLbl="sibTrans2D1" presStyleIdx="3" presStyleCnt="5"/>
      <dgm:spPr/>
    </dgm:pt>
    <dgm:pt modelId="{EB66B66E-421C-4789-81FA-D99156C5264D}" type="pres">
      <dgm:prSet presAssocID="{58103CE0-4519-44E3-8CD1-52545335D627}" presName="node" presStyleLbl="node1" presStyleIdx="4" presStyleCnt="6">
        <dgm:presLayoutVars>
          <dgm:bulletEnabled val="1"/>
        </dgm:presLayoutVars>
      </dgm:prSet>
      <dgm:spPr/>
    </dgm:pt>
    <dgm:pt modelId="{BC0AA4BA-A998-4396-89CD-16EF1DA77697}" type="pres">
      <dgm:prSet presAssocID="{CAC9A77F-D538-4946-A711-EE6BD0B95240}" presName="sibTrans" presStyleLbl="sibTrans2D1" presStyleIdx="4" presStyleCnt="5"/>
      <dgm:spPr/>
    </dgm:pt>
    <dgm:pt modelId="{1B480662-A045-494F-B00D-26ED70BB4C8E}" type="pres">
      <dgm:prSet presAssocID="{CAC9A77F-D538-4946-A711-EE6BD0B95240}" presName="connectorText" presStyleLbl="sibTrans2D1" presStyleIdx="4" presStyleCnt="5"/>
      <dgm:spPr/>
    </dgm:pt>
    <dgm:pt modelId="{8AD0C9DA-B86D-4F4B-AD25-DEF2E9E089C6}" type="pres">
      <dgm:prSet presAssocID="{AB6A65B0-A0A3-4CC0-84DB-F98FD629074F}" presName="node" presStyleLbl="node1" presStyleIdx="5" presStyleCnt="6">
        <dgm:presLayoutVars>
          <dgm:bulletEnabled val="1"/>
        </dgm:presLayoutVars>
      </dgm:prSet>
      <dgm:spPr/>
    </dgm:pt>
  </dgm:ptLst>
  <dgm:cxnLst>
    <dgm:cxn modelId="{F9496400-08CF-448F-B043-68223063F9C6}" srcId="{7AD1E52D-D01B-46A2-B737-EECCAB47979C}" destId="{5F66975F-9EC8-475D-B95D-76D2A16E22E4}" srcOrd="3" destOrd="0" parTransId="{DC651A95-92E1-4413-B6A6-BBABA33F4FFB}" sibTransId="{4452CDB2-59D3-4B44-B2B1-8F6B5366E245}"/>
    <dgm:cxn modelId="{A0EA310A-C3AB-4DAD-98B0-5AE5968B0726}" type="presOf" srcId="{CC0481DA-7192-4039-B3B9-AE3FA7940E10}" destId="{D87A39A7-1F64-4590-A762-8104927756F1}" srcOrd="0" destOrd="0" presId="urn:microsoft.com/office/officeart/2005/8/layout/process1"/>
    <dgm:cxn modelId="{284F312C-247B-4219-B91C-DAE5BA034E40}" srcId="{7AD1E52D-D01B-46A2-B737-EECCAB47979C}" destId="{433F3009-0070-47A0-9AE0-5E64617F6061}" srcOrd="2" destOrd="0" parTransId="{F1443A83-05E0-4C3A-8621-C180A8196AE0}" sibTransId="{67F268A9-C847-49AD-BF76-FED6F9C69C21}"/>
    <dgm:cxn modelId="{14ACB42F-699C-4220-8671-6E2CCABCC66A}" type="presOf" srcId="{A9C50F38-4F14-49B5-9220-2027514BE3FA}" destId="{274234D1-031D-469A-A5A4-681DE59EA667}" srcOrd="1" destOrd="0" presId="urn:microsoft.com/office/officeart/2005/8/layout/process1"/>
    <dgm:cxn modelId="{C31C376D-6B15-4E60-8305-EF2A73CB33E1}" type="presOf" srcId="{A9C50F38-4F14-49B5-9220-2027514BE3FA}" destId="{B04356CC-936D-4CC0-A4BD-86CD369D34BB}" srcOrd="0" destOrd="0" presId="urn:microsoft.com/office/officeart/2005/8/layout/process1"/>
    <dgm:cxn modelId="{D7A67371-5ED7-4F2D-AB21-1A0793603FEA}" type="presOf" srcId="{CAC9A77F-D538-4946-A711-EE6BD0B95240}" destId="{1B480662-A045-494F-B00D-26ED70BB4C8E}" srcOrd="1" destOrd="0" presId="urn:microsoft.com/office/officeart/2005/8/layout/process1"/>
    <dgm:cxn modelId="{A95FB174-5007-4644-9F39-ED686E538805}" srcId="{7AD1E52D-D01B-46A2-B737-EECCAB47979C}" destId="{179B180C-1719-4056-B44E-B441987792B2}" srcOrd="0" destOrd="0" parTransId="{FA375DC3-B3A5-4A3A-8499-A5725E096BC7}" sibTransId="{38E439CC-CB95-4FB2-B22D-57930F246A0B}"/>
    <dgm:cxn modelId="{5EF62C59-AF70-441E-BCCB-5071E4FA4DB3}" srcId="{7AD1E52D-D01B-46A2-B737-EECCAB47979C}" destId="{AB6A65B0-A0A3-4CC0-84DB-F98FD629074F}" srcOrd="5" destOrd="0" parTransId="{571276B5-2266-4991-9045-A9E674B4BDC5}" sibTransId="{99A8FC12-FE35-455E-BB86-17B224CE4F04}"/>
    <dgm:cxn modelId="{B7D0AE82-CE7A-44A1-8173-F4183E0AC270}" srcId="{7AD1E52D-D01B-46A2-B737-EECCAB47979C}" destId="{58103CE0-4519-44E3-8CD1-52545335D627}" srcOrd="4" destOrd="0" parTransId="{4A34AE2E-503E-4418-9F95-8E5F818FAB20}" sibTransId="{CAC9A77F-D538-4946-A711-EE6BD0B95240}"/>
    <dgm:cxn modelId="{9DF00884-EA7A-4B7C-8306-64F5914F6045}" type="presOf" srcId="{4452CDB2-59D3-4B44-B2B1-8F6B5366E245}" destId="{38EF47E6-ABC9-4E1C-BA34-A40371A4870E}" srcOrd="0" destOrd="0" presId="urn:microsoft.com/office/officeart/2005/8/layout/process1"/>
    <dgm:cxn modelId="{D591DF88-0498-4451-B1AC-DA818E56CCBC}" type="presOf" srcId="{5F66975F-9EC8-475D-B95D-76D2A16E22E4}" destId="{09DB2009-E135-4C74-8E0B-676447B79DFF}" srcOrd="0" destOrd="0" presId="urn:microsoft.com/office/officeart/2005/8/layout/process1"/>
    <dgm:cxn modelId="{CD404C91-9034-443B-8692-322A70FD630B}" type="presOf" srcId="{433F3009-0070-47A0-9AE0-5E64617F6061}" destId="{7217A5DF-221B-45C8-B776-350EB1DFFA7B}" srcOrd="0" destOrd="0" presId="urn:microsoft.com/office/officeart/2005/8/layout/process1"/>
    <dgm:cxn modelId="{7929BB9C-0014-4F6C-886D-96BCD50B1BA8}" type="presOf" srcId="{67F268A9-C847-49AD-BF76-FED6F9C69C21}" destId="{D7058582-260D-4EE2-A701-897A4BEAB28D}" srcOrd="1" destOrd="0" presId="urn:microsoft.com/office/officeart/2005/8/layout/process1"/>
    <dgm:cxn modelId="{A5DD849D-267C-4FB9-A264-F4E866EDA688}" type="presOf" srcId="{67F268A9-C847-49AD-BF76-FED6F9C69C21}" destId="{C05F6D80-4C6A-4D7E-8C58-B80F215F406C}" srcOrd="0" destOrd="0" presId="urn:microsoft.com/office/officeart/2005/8/layout/process1"/>
    <dgm:cxn modelId="{16A6A0AB-9127-4F01-83FC-E40E38D7DFE9}" type="presOf" srcId="{179B180C-1719-4056-B44E-B441987792B2}" destId="{4B46A820-947D-4E51-85F5-313271BCEB25}" srcOrd="0" destOrd="0" presId="urn:microsoft.com/office/officeart/2005/8/layout/process1"/>
    <dgm:cxn modelId="{9B5E87AD-F768-4D50-A767-49BDA4B3AA4C}" srcId="{7AD1E52D-D01B-46A2-B737-EECCAB47979C}" destId="{CC0481DA-7192-4039-B3B9-AE3FA7940E10}" srcOrd="1" destOrd="0" parTransId="{6A3DEEB0-C896-4BBC-8E7E-CEF4EA70D408}" sibTransId="{A9C50F38-4F14-49B5-9220-2027514BE3FA}"/>
    <dgm:cxn modelId="{09B7FAAD-AF4E-4605-94E2-99E7FEB030CD}" type="presOf" srcId="{38E439CC-CB95-4FB2-B22D-57930F246A0B}" destId="{AC982E02-0EE0-4319-922B-F49F323C9B26}" srcOrd="0" destOrd="0" presId="urn:microsoft.com/office/officeart/2005/8/layout/process1"/>
    <dgm:cxn modelId="{9EF19FB9-7A96-4816-B762-C03084ECEA99}" type="presOf" srcId="{4452CDB2-59D3-4B44-B2B1-8F6B5366E245}" destId="{7F7222E7-A135-42B6-8CFE-2DEEE7B23178}" srcOrd="1" destOrd="0" presId="urn:microsoft.com/office/officeart/2005/8/layout/process1"/>
    <dgm:cxn modelId="{4C1B76C8-E08F-4A5D-AB8E-B1E3F5DA10B7}" type="presOf" srcId="{AB6A65B0-A0A3-4CC0-84DB-F98FD629074F}" destId="{8AD0C9DA-B86D-4F4B-AD25-DEF2E9E089C6}" srcOrd="0" destOrd="0" presId="urn:microsoft.com/office/officeart/2005/8/layout/process1"/>
    <dgm:cxn modelId="{F29D3DDE-31E8-480B-8CAF-339BF41AEA4E}" type="presOf" srcId="{CAC9A77F-D538-4946-A711-EE6BD0B95240}" destId="{BC0AA4BA-A998-4396-89CD-16EF1DA77697}" srcOrd="0" destOrd="0" presId="urn:microsoft.com/office/officeart/2005/8/layout/process1"/>
    <dgm:cxn modelId="{354035E6-53BB-4FB9-87A4-7A8DF6AC54F1}" type="presOf" srcId="{58103CE0-4519-44E3-8CD1-52545335D627}" destId="{EB66B66E-421C-4789-81FA-D99156C5264D}" srcOrd="0" destOrd="0" presId="urn:microsoft.com/office/officeart/2005/8/layout/process1"/>
    <dgm:cxn modelId="{6A3A6BE9-0503-4DCB-AF47-D468538F6447}" type="presOf" srcId="{7AD1E52D-D01B-46A2-B737-EECCAB47979C}" destId="{6CB08877-2240-4EA3-85BF-E9E0AAB59293}" srcOrd="0" destOrd="0" presId="urn:microsoft.com/office/officeart/2005/8/layout/process1"/>
    <dgm:cxn modelId="{1A73F0E9-631F-4B31-A604-B268422EFF82}" type="presOf" srcId="{38E439CC-CB95-4FB2-B22D-57930F246A0B}" destId="{775ED743-8E65-470D-932F-28860C2BE4A8}" srcOrd="1" destOrd="0" presId="urn:microsoft.com/office/officeart/2005/8/layout/process1"/>
    <dgm:cxn modelId="{8D3A9A87-36E1-40C3-8D7A-B23A33114A8F}" type="presParOf" srcId="{6CB08877-2240-4EA3-85BF-E9E0AAB59293}" destId="{4B46A820-947D-4E51-85F5-313271BCEB25}" srcOrd="0" destOrd="0" presId="urn:microsoft.com/office/officeart/2005/8/layout/process1"/>
    <dgm:cxn modelId="{65B2698F-FAC0-4578-86A7-3280BE65DA58}" type="presParOf" srcId="{6CB08877-2240-4EA3-85BF-E9E0AAB59293}" destId="{AC982E02-0EE0-4319-922B-F49F323C9B26}" srcOrd="1" destOrd="0" presId="urn:microsoft.com/office/officeart/2005/8/layout/process1"/>
    <dgm:cxn modelId="{5685654A-EF0F-4FC0-9826-D0A5E1DCC234}" type="presParOf" srcId="{AC982E02-0EE0-4319-922B-F49F323C9B26}" destId="{775ED743-8E65-470D-932F-28860C2BE4A8}" srcOrd="0" destOrd="0" presId="urn:microsoft.com/office/officeart/2005/8/layout/process1"/>
    <dgm:cxn modelId="{74BCE07F-02A4-43CC-AA5F-8AC9E043E801}" type="presParOf" srcId="{6CB08877-2240-4EA3-85BF-E9E0AAB59293}" destId="{D87A39A7-1F64-4590-A762-8104927756F1}" srcOrd="2" destOrd="0" presId="urn:microsoft.com/office/officeart/2005/8/layout/process1"/>
    <dgm:cxn modelId="{F8FEA93A-A85C-4CC1-A123-A37D4CCB3294}" type="presParOf" srcId="{6CB08877-2240-4EA3-85BF-E9E0AAB59293}" destId="{B04356CC-936D-4CC0-A4BD-86CD369D34BB}" srcOrd="3" destOrd="0" presId="urn:microsoft.com/office/officeart/2005/8/layout/process1"/>
    <dgm:cxn modelId="{CD3B3858-39AA-445B-A43D-CB92351AB231}" type="presParOf" srcId="{B04356CC-936D-4CC0-A4BD-86CD369D34BB}" destId="{274234D1-031D-469A-A5A4-681DE59EA667}" srcOrd="0" destOrd="0" presId="urn:microsoft.com/office/officeart/2005/8/layout/process1"/>
    <dgm:cxn modelId="{CEA89101-BD78-48E7-8FF8-15A0AED76F41}" type="presParOf" srcId="{6CB08877-2240-4EA3-85BF-E9E0AAB59293}" destId="{7217A5DF-221B-45C8-B776-350EB1DFFA7B}" srcOrd="4" destOrd="0" presId="urn:microsoft.com/office/officeart/2005/8/layout/process1"/>
    <dgm:cxn modelId="{87A61B46-B88E-4CDF-AFED-37C51CE29D89}" type="presParOf" srcId="{6CB08877-2240-4EA3-85BF-E9E0AAB59293}" destId="{C05F6D80-4C6A-4D7E-8C58-B80F215F406C}" srcOrd="5" destOrd="0" presId="urn:microsoft.com/office/officeart/2005/8/layout/process1"/>
    <dgm:cxn modelId="{235D975B-1632-42B5-A1B2-C430B95E8208}" type="presParOf" srcId="{C05F6D80-4C6A-4D7E-8C58-B80F215F406C}" destId="{D7058582-260D-4EE2-A701-897A4BEAB28D}" srcOrd="0" destOrd="0" presId="urn:microsoft.com/office/officeart/2005/8/layout/process1"/>
    <dgm:cxn modelId="{2A01F6FA-C150-48B9-9797-5C3976AE26AF}" type="presParOf" srcId="{6CB08877-2240-4EA3-85BF-E9E0AAB59293}" destId="{09DB2009-E135-4C74-8E0B-676447B79DFF}" srcOrd="6" destOrd="0" presId="urn:microsoft.com/office/officeart/2005/8/layout/process1"/>
    <dgm:cxn modelId="{7F128AC2-09D5-482A-96A0-2CA5844CDA7A}" type="presParOf" srcId="{6CB08877-2240-4EA3-85BF-E9E0AAB59293}" destId="{38EF47E6-ABC9-4E1C-BA34-A40371A4870E}" srcOrd="7" destOrd="0" presId="urn:microsoft.com/office/officeart/2005/8/layout/process1"/>
    <dgm:cxn modelId="{33EF7A59-1621-45BF-9542-D57B7F79690E}" type="presParOf" srcId="{38EF47E6-ABC9-4E1C-BA34-A40371A4870E}" destId="{7F7222E7-A135-42B6-8CFE-2DEEE7B23178}" srcOrd="0" destOrd="0" presId="urn:microsoft.com/office/officeart/2005/8/layout/process1"/>
    <dgm:cxn modelId="{D6EDB09B-79FF-470C-9810-DB5A690DDB1D}" type="presParOf" srcId="{6CB08877-2240-4EA3-85BF-E9E0AAB59293}" destId="{EB66B66E-421C-4789-81FA-D99156C5264D}" srcOrd="8" destOrd="0" presId="urn:microsoft.com/office/officeart/2005/8/layout/process1"/>
    <dgm:cxn modelId="{2181E868-1C12-41AD-9892-19701F8F7D68}" type="presParOf" srcId="{6CB08877-2240-4EA3-85BF-E9E0AAB59293}" destId="{BC0AA4BA-A998-4396-89CD-16EF1DA77697}" srcOrd="9" destOrd="0" presId="urn:microsoft.com/office/officeart/2005/8/layout/process1"/>
    <dgm:cxn modelId="{D50EE4A6-91FA-4272-BC95-009931166283}" type="presParOf" srcId="{BC0AA4BA-A998-4396-89CD-16EF1DA77697}" destId="{1B480662-A045-494F-B00D-26ED70BB4C8E}" srcOrd="0" destOrd="0" presId="urn:microsoft.com/office/officeart/2005/8/layout/process1"/>
    <dgm:cxn modelId="{296309A8-A390-4EE2-BA81-D4EB6BA59E94}" type="presParOf" srcId="{6CB08877-2240-4EA3-85BF-E9E0AAB59293}" destId="{8AD0C9DA-B86D-4F4B-AD25-DEF2E9E089C6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93EB3-FE1D-49F0-BF16-8F5EDBB0CB67}">
      <dsp:nvSpPr>
        <dsp:cNvPr id="0" name=""/>
        <dsp:cNvSpPr/>
      </dsp:nvSpPr>
      <dsp:spPr>
        <a:xfrm>
          <a:off x="0" y="781"/>
          <a:ext cx="1371598" cy="15986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launchd</a:t>
          </a: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(OS X's </a:t>
          </a:r>
          <a:r>
            <a:rPr lang="en-US" sz="2600" kern="1200" dirty="0" err="1"/>
            <a:t>init</a:t>
          </a:r>
          <a:r>
            <a:rPr lang="en-US" sz="2600" kern="1200" dirty="0"/>
            <a:t>)</a:t>
          </a:r>
        </a:p>
      </dsp:txBody>
      <dsp:txXfrm>
        <a:off x="40173" y="40954"/>
        <a:ext cx="1291252" cy="15182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46A820-947D-4E51-85F5-313271BCEB25}">
      <dsp:nvSpPr>
        <dsp:cNvPr id="0" name=""/>
        <dsp:cNvSpPr/>
      </dsp:nvSpPr>
      <dsp:spPr>
        <a:xfrm>
          <a:off x="0" y="1116756"/>
          <a:ext cx="942975" cy="830996"/>
        </a:xfrm>
        <a:prstGeom prst="roundRect">
          <a:avLst>
            <a:gd name="adj" fmla="val 1000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Authenticate</a:t>
          </a:r>
        </a:p>
      </dsp:txBody>
      <dsp:txXfrm>
        <a:off x="24339" y="1141095"/>
        <a:ext cx="894297" cy="782318"/>
      </dsp:txXfrm>
    </dsp:sp>
    <dsp:sp modelId="{AC982E02-0EE0-4319-922B-F49F323C9B26}">
      <dsp:nvSpPr>
        <dsp:cNvPr id="0" name=""/>
        <dsp:cNvSpPr/>
      </dsp:nvSpPr>
      <dsp:spPr>
        <a:xfrm>
          <a:off x="1037272" y="1415326"/>
          <a:ext cx="199910" cy="233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037272" y="1462097"/>
        <a:ext cx="139937" cy="140315"/>
      </dsp:txXfrm>
    </dsp:sp>
    <dsp:sp modelId="{D87A39A7-1F64-4590-A762-8104927756F1}">
      <dsp:nvSpPr>
        <dsp:cNvPr id="0" name=""/>
        <dsp:cNvSpPr/>
      </dsp:nvSpPr>
      <dsp:spPr>
        <a:xfrm>
          <a:off x="1320165" y="1116756"/>
          <a:ext cx="942975" cy="830996"/>
        </a:xfrm>
        <a:prstGeom prst="roundRect">
          <a:avLst>
            <a:gd name="adj" fmla="val 1000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Determine</a:t>
          </a:r>
          <a:r>
            <a:rPr lang="en-US" sz="1200" kern="1200" dirty="0"/>
            <a:t> ASLR slide</a:t>
          </a:r>
        </a:p>
      </dsp:txBody>
      <dsp:txXfrm>
        <a:off x="1344504" y="1141095"/>
        <a:ext cx="894297" cy="782318"/>
      </dsp:txXfrm>
    </dsp:sp>
    <dsp:sp modelId="{B04356CC-936D-4CC0-A4BD-86CD369D34BB}">
      <dsp:nvSpPr>
        <dsp:cNvPr id="0" name=""/>
        <dsp:cNvSpPr/>
      </dsp:nvSpPr>
      <dsp:spPr>
        <a:xfrm>
          <a:off x="2357437" y="1415326"/>
          <a:ext cx="199910" cy="233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357437" y="1462097"/>
        <a:ext cx="139937" cy="140315"/>
      </dsp:txXfrm>
    </dsp:sp>
    <dsp:sp modelId="{7217A5DF-221B-45C8-B776-350EB1DFFA7B}">
      <dsp:nvSpPr>
        <dsp:cNvPr id="0" name=""/>
        <dsp:cNvSpPr/>
      </dsp:nvSpPr>
      <dsp:spPr>
        <a:xfrm>
          <a:off x="2640330" y="1116756"/>
          <a:ext cx="942975" cy="830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Remote write</a:t>
          </a:r>
        </a:p>
      </dsp:txBody>
      <dsp:txXfrm>
        <a:off x="2664669" y="1141095"/>
        <a:ext cx="894297" cy="782318"/>
      </dsp:txXfrm>
    </dsp:sp>
    <dsp:sp modelId="{C05F6D80-4C6A-4D7E-8C58-B80F215F406C}">
      <dsp:nvSpPr>
        <dsp:cNvPr id="0" name=""/>
        <dsp:cNvSpPr/>
      </dsp:nvSpPr>
      <dsp:spPr>
        <a:xfrm>
          <a:off x="3677602" y="1415326"/>
          <a:ext cx="199910" cy="233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677602" y="1462097"/>
        <a:ext cx="139937" cy="140315"/>
      </dsp:txXfrm>
    </dsp:sp>
    <dsp:sp modelId="{09DB2009-E135-4C74-8E0B-676447B79DFF}">
      <dsp:nvSpPr>
        <dsp:cNvPr id="0" name=""/>
        <dsp:cNvSpPr/>
      </dsp:nvSpPr>
      <dsp:spPr>
        <a:xfrm>
          <a:off x="3960495" y="1116756"/>
          <a:ext cx="942975" cy="830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Stage 1 - Stack pivot to gain </a:t>
          </a:r>
          <a:r>
            <a:rPr lang="en-US" sz="1200" kern="1200" dirty="0" err="1"/>
            <a:t>ntpd</a:t>
          </a:r>
          <a:r>
            <a:rPr lang="en-US" sz="1200" kern="1200" dirty="0"/>
            <a:t> execution</a:t>
          </a:r>
        </a:p>
      </dsp:txBody>
      <dsp:txXfrm>
        <a:off x="3984834" y="1141095"/>
        <a:ext cx="894297" cy="782318"/>
      </dsp:txXfrm>
    </dsp:sp>
    <dsp:sp modelId="{38EF47E6-ABC9-4E1C-BA34-A40371A4870E}">
      <dsp:nvSpPr>
        <dsp:cNvPr id="0" name=""/>
        <dsp:cNvSpPr/>
      </dsp:nvSpPr>
      <dsp:spPr>
        <a:xfrm>
          <a:off x="4997767" y="1415326"/>
          <a:ext cx="199910" cy="233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997767" y="1462097"/>
        <a:ext cx="139937" cy="140315"/>
      </dsp:txXfrm>
    </dsp:sp>
    <dsp:sp modelId="{EB66B66E-421C-4789-81FA-D99156C5264D}">
      <dsp:nvSpPr>
        <dsp:cNvPr id="0" name=""/>
        <dsp:cNvSpPr/>
      </dsp:nvSpPr>
      <dsp:spPr>
        <a:xfrm>
          <a:off x="5280660" y="1116756"/>
          <a:ext cx="942975" cy="830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Stage 2 - Escape the sandbox</a:t>
          </a:r>
        </a:p>
      </dsp:txBody>
      <dsp:txXfrm>
        <a:off x="5304999" y="1141095"/>
        <a:ext cx="894297" cy="782318"/>
      </dsp:txXfrm>
    </dsp:sp>
    <dsp:sp modelId="{BC0AA4BA-A998-4396-89CD-16EF1DA77697}">
      <dsp:nvSpPr>
        <dsp:cNvPr id="0" name=""/>
        <dsp:cNvSpPr/>
      </dsp:nvSpPr>
      <dsp:spPr>
        <a:xfrm>
          <a:off x="6317932" y="1415326"/>
          <a:ext cx="199910" cy="233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317932" y="1462097"/>
        <a:ext cx="139937" cy="140315"/>
      </dsp:txXfrm>
    </dsp:sp>
    <dsp:sp modelId="{8AD0C9DA-B86D-4F4B-AD25-DEF2E9E089C6}">
      <dsp:nvSpPr>
        <dsp:cNvPr id="0" name=""/>
        <dsp:cNvSpPr/>
      </dsp:nvSpPr>
      <dsp:spPr>
        <a:xfrm>
          <a:off x="6600824" y="1116756"/>
          <a:ext cx="942975" cy="830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Stage 3 - Launch shell</a:t>
          </a:r>
        </a:p>
      </dsp:txBody>
      <dsp:txXfrm>
        <a:off x="6625163" y="1141095"/>
        <a:ext cx="894297" cy="782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9D85CB-47E0-49C8-A8B2-A26E33F4FC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F61AD-5BD5-4231-B56C-3491A19450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09BFFE8-C1DC-45BD-B63C-3070DFF7DAE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E7F98-EE6F-49A7-8C4A-955B8C5654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861CC-A4E7-45C6-BAE2-F66E76620D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066211F-CBB2-4016-8C5B-B5F81330A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21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365AD74-27A5-45F9-819D-C118F6257E20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6D82733-9238-49EA-89C0-7FD442264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46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81C9A-8436-4473-B550-838937D36B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079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82733-9238-49EA-89C0-7FD442264F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9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82733-9238-49EA-89C0-7FD442264F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04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82733-9238-49EA-89C0-7FD442264F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81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9/1/2017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ublimetext.com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vd.nist.gov/vuln/detail/CVE-2014-9295" TargetMode="External"/><Relationship Id="rId2" Type="http://schemas.openxmlformats.org/officeDocument/2006/relationships/hyperlink" Target="https://developer.apple.com/library/content/technotes/tn2449/_index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ldp.org/HOWTO/TimePrecision-HOWTO/ntp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ntp.org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draft-ietf-ntp-network-time-security-04" TargetMode="External"/><Relationship Id="rId2" Type="http://schemas.openxmlformats.org/officeDocument/2006/relationships/hyperlink" Target="https://googleprojectzero.blogspot.com/2015/01/finding-and-exploiting-ntp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tp.org/downloads.html" TargetMode="External"/><Relationship Id="rId4" Type="http://schemas.openxmlformats.org/officeDocument/2006/relationships/hyperlink" Target="http://support.ntp.org/bin/view/Main/SecurityNotic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jpg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hs/Ropper" TargetMode="External"/><Relationship Id="rId2" Type="http://schemas.openxmlformats.org/officeDocument/2006/relationships/hyperlink" Target="https://github.com/JonathanSalwan/ROPgadg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ruesecdev.wordpress.com/2015/04/09/hidden-backdoor-api-to-root-privileges-in-apple-os-x/" TargetMode="External"/><Relationship Id="rId2" Type="http://schemas.openxmlformats.org/officeDocument/2006/relationships/hyperlink" Target="https://bugs.chromium.org/p/project-zero/issues/detail?id=130&amp;redir=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ihmstar/rootpipe_exploit" TargetMode="External"/><Relationship Id="rId4" Type="http://schemas.openxmlformats.org/officeDocument/2006/relationships/hyperlink" Target="https://vimeo.com/131873895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nvd.nist.gov/vuln/detail/CVE-2014-9295" TargetMode="External"/><Relationship Id="rId13" Type="http://schemas.openxmlformats.org/officeDocument/2006/relationships/hyperlink" Target="https://tools.ietf.org/html/draft-ietf-ntp-network-time-security-04" TargetMode="External"/><Relationship Id="rId18" Type="http://schemas.openxmlformats.org/officeDocument/2006/relationships/hyperlink" Target="https://bugs.chromium.org/p/project-zero/issues/detail?id=130&amp;redir=1" TargetMode="External"/><Relationship Id="rId3" Type="http://schemas.openxmlformats.org/officeDocument/2006/relationships/hyperlink" Target="https://developer.apple.com/" TargetMode="External"/><Relationship Id="rId21" Type="http://schemas.openxmlformats.org/officeDocument/2006/relationships/hyperlink" Target="https://github.com/tihmstar/rootpipe_exploit" TargetMode="External"/><Relationship Id="rId7" Type="http://schemas.openxmlformats.org/officeDocument/2006/relationships/hyperlink" Target="https://developer.apple.com/library/content/technotes/tn2449/_index.html" TargetMode="External"/><Relationship Id="rId12" Type="http://schemas.openxmlformats.org/officeDocument/2006/relationships/hyperlink" Target="https://googleprojectzero.blogspot.com/2015/01/finding-and-exploiting-ntpd.html" TargetMode="External"/><Relationship Id="rId17" Type="http://schemas.openxmlformats.org/officeDocument/2006/relationships/hyperlink" Target="https://github.com/sashs/Ropper" TargetMode="External"/><Relationship Id="rId25" Type="http://schemas.openxmlformats.org/officeDocument/2006/relationships/hyperlink" Target="https://www.python.org/" TargetMode="External"/><Relationship Id="rId2" Type="http://schemas.openxmlformats.org/officeDocument/2006/relationships/hyperlink" Target="https://www.apple.com/" TargetMode="External"/><Relationship Id="rId16" Type="http://schemas.openxmlformats.org/officeDocument/2006/relationships/hyperlink" Target="https://github.com/JonathanSalwan/ROPgadget" TargetMode="External"/><Relationship Id="rId20" Type="http://schemas.openxmlformats.org/officeDocument/2006/relationships/hyperlink" Target="https://vimeo.com/13187389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roquestcombo.safaribooksonline.com.proxy1.library.jhu.edu/book/operating-systems-and-server-administration/9781118236055" TargetMode="External"/><Relationship Id="rId11" Type="http://schemas.openxmlformats.org/officeDocument/2006/relationships/hyperlink" Target="https://www.sublimetext.com/" TargetMode="External"/><Relationship Id="rId24" Type="http://schemas.openxmlformats.org/officeDocument/2006/relationships/hyperlink" Target="https://www.hex-rays.com/" TargetMode="External"/><Relationship Id="rId5" Type="http://schemas.openxmlformats.org/officeDocument/2006/relationships/hyperlink" Target="https://www.eecis.udel.edu/~mills/database/brief/overview/overview.pdf" TargetMode="External"/><Relationship Id="rId15" Type="http://schemas.openxmlformats.org/officeDocument/2006/relationships/hyperlink" Target="http://www.ntp.org/downloads.html" TargetMode="External"/><Relationship Id="rId23" Type="http://schemas.openxmlformats.org/officeDocument/2006/relationships/hyperlink" Target="https://scitools.com/" TargetMode="External"/><Relationship Id="rId10" Type="http://schemas.openxmlformats.org/officeDocument/2006/relationships/hyperlink" Target="http://www.ntp.org/" TargetMode="External"/><Relationship Id="rId19" Type="http://schemas.openxmlformats.org/officeDocument/2006/relationships/hyperlink" Target="https://truesecdev.wordpress.com/2015/04/09/hidden-backdoor-api-to-root-privileges-in-apple-os-x/" TargetMode="External"/><Relationship Id="rId4" Type="http://schemas.openxmlformats.org/officeDocument/2006/relationships/hyperlink" Target="http://proquestcombo.safaribooksonline.com.proxy1.library.jhu.edu/book/operating-systems-and-server-administration/9780470128725" TargetMode="External"/><Relationship Id="rId9" Type="http://schemas.openxmlformats.org/officeDocument/2006/relationships/hyperlink" Target="http://www.tldp.org/HOWTO/TimePrecision-HOWTO/ntp.html" TargetMode="External"/><Relationship Id="rId14" Type="http://schemas.openxmlformats.org/officeDocument/2006/relationships/hyperlink" Target="http://support.ntp.org/bin/view/Main/SecurityNotice" TargetMode="External"/><Relationship Id="rId22" Type="http://schemas.openxmlformats.org/officeDocument/2006/relationships/hyperlink" Target="http://www.vmware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64FA65-1E68-4EA9-908D-B33A479ED8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793874"/>
            <a:ext cx="3200400" cy="1800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958975"/>
            <a:ext cx="5410200" cy="1470025"/>
          </a:xfrm>
        </p:spPr>
        <p:txBody>
          <a:bodyPr>
            <a:normAutofit/>
          </a:bodyPr>
          <a:lstStyle/>
          <a:p>
            <a:r>
              <a:rPr lang="en-US" dirty="0"/>
              <a:t>Lecture 14, Advanced case studies (OS X)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924800" cy="2819400"/>
          </a:xfrm>
        </p:spPr>
        <p:txBody>
          <a:bodyPr>
            <a:normAutofit/>
          </a:bodyPr>
          <a:lstStyle/>
          <a:p>
            <a:r>
              <a:rPr lang="en-US" dirty="0"/>
              <a:t>EN.650.660-Software vulnerability analysis</a:t>
            </a:r>
          </a:p>
          <a:p>
            <a:r>
              <a:rPr lang="en-US" sz="2800" dirty="0"/>
              <a:t>Team: </a:t>
            </a:r>
            <a:r>
              <a:rPr lang="en-US" sz="2800" dirty="0" err="1"/>
              <a:t>REub</a:t>
            </a:r>
            <a:r>
              <a:rPr lang="en-US" sz="2800" dirty="0"/>
              <a:t>, Branden, Chanakya, Prashanth, </a:t>
            </a:r>
            <a:r>
              <a:rPr lang="en-US" sz="2800" dirty="0" err="1"/>
              <a:t>Sagar</a:t>
            </a:r>
            <a:endParaRPr lang="en-US" sz="2800" dirty="0"/>
          </a:p>
          <a:p>
            <a:endParaRPr lang="en-US" dirty="0"/>
          </a:p>
          <a:p>
            <a:r>
              <a:rPr lang="en-US" sz="1900" dirty="0"/>
              <a:t>Copyright: Reuben Aaron Johnston,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E2349-1469-4010-951A-9F4137CF185A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7829550" cy="103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3567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3CA9D0-146E-4BA0-B290-0D4DA52AA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Pertinent defenses in depth for</a:t>
            </a:r>
            <a:br>
              <a:rPr lang="en-US" dirty="0"/>
            </a:br>
            <a:r>
              <a:rPr lang="en-US" dirty="0"/>
              <a:t>OS X Mavericks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0E3ED5-6673-4FCE-93FD-5EB60FC0A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These general defenses are relevant to the case study:</a:t>
            </a:r>
          </a:p>
          <a:p>
            <a:pPr lvl="1"/>
            <a:r>
              <a:rPr lang="en-US" dirty="0"/>
              <a:t>Address space layout randomization</a:t>
            </a:r>
          </a:p>
          <a:p>
            <a:pPr lvl="2"/>
            <a:r>
              <a:rPr lang="en-US" dirty="0"/>
              <a:t>Varies </a:t>
            </a:r>
            <a:r>
              <a:rPr lang="en-US" dirty="0" err="1"/>
              <a:t>ntpd</a:t>
            </a:r>
            <a:r>
              <a:rPr lang="en-US" dirty="0"/>
              <a:t> daemon's load address in memory</a:t>
            </a:r>
          </a:p>
          <a:p>
            <a:pPr lvl="1"/>
            <a:r>
              <a:rPr lang="en-US" dirty="0"/>
              <a:t>Mandatory access control</a:t>
            </a:r>
          </a:p>
          <a:p>
            <a:pPr lvl="2"/>
            <a:r>
              <a:rPr lang="en-US" dirty="0"/>
              <a:t>Supports sandbox implementation below</a:t>
            </a:r>
          </a:p>
          <a:p>
            <a:pPr lvl="1"/>
            <a:r>
              <a:rPr lang="en-US" dirty="0"/>
              <a:t>Application sandbox</a:t>
            </a:r>
          </a:p>
          <a:p>
            <a:pPr lvl="2"/>
            <a:r>
              <a:rPr lang="en-US" dirty="0"/>
              <a:t>Isolates </a:t>
            </a:r>
            <a:r>
              <a:rPr lang="en-US" dirty="0" err="1"/>
              <a:t>ntpd</a:t>
            </a:r>
            <a:r>
              <a:rPr lang="en-US" dirty="0"/>
              <a:t> daemon from OS and other processes</a:t>
            </a:r>
          </a:p>
          <a:p>
            <a:pPr lvl="1"/>
            <a:r>
              <a:rPr lang="en-US" dirty="0"/>
              <a:t>Data execution prevention</a:t>
            </a:r>
          </a:p>
          <a:p>
            <a:pPr lvl="2"/>
            <a:r>
              <a:rPr lang="en-US" dirty="0"/>
              <a:t>Prevents code injection</a:t>
            </a:r>
          </a:p>
          <a:p>
            <a:pPr lvl="1"/>
            <a:r>
              <a:rPr lang="en-US" dirty="0"/>
              <a:t>Signing for remote authentication</a:t>
            </a:r>
          </a:p>
          <a:p>
            <a:pPr lvl="2"/>
            <a:r>
              <a:rPr lang="en-US" dirty="0"/>
              <a:t>Used for authentication of </a:t>
            </a:r>
            <a:r>
              <a:rPr lang="en-US" dirty="0" err="1"/>
              <a:t>ntpd</a:t>
            </a:r>
            <a:r>
              <a:rPr lang="en-US" dirty="0"/>
              <a:t> daemon's control packets over network</a:t>
            </a:r>
          </a:p>
          <a:p>
            <a:pPr lvl="2"/>
            <a:r>
              <a:rPr lang="en-US" dirty="0"/>
              <a:t>Will discuss more on this later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3D079-143C-4E4A-9FD2-9AE3D27A9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B06BD-6C68-4106-AA7D-BDFDD5903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19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DDE65A-1F85-4403-95A0-E2C4FE6BF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296205"/>
            <a:ext cx="1828800" cy="961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2A1757-A603-47C3-8F2D-E54DA72A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45DEA-C37E-477C-A9F0-CD9B4A779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Apple's</a:t>
            </a:r>
            <a:r>
              <a:rPr lang="en-US" dirty="0"/>
              <a:t> command line tools for </a:t>
            </a:r>
            <a:r>
              <a:rPr lang="en-US" dirty="0" err="1"/>
              <a:t>Xcode</a:t>
            </a:r>
            <a:endParaRPr lang="en-US" dirty="0"/>
          </a:p>
          <a:p>
            <a:pPr lvl="1"/>
            <a:r>
              <a:rPr lang="en-US" dirty="0"/>
              <a:t>LLVM (clang) compiler</a:t>
            </a:r>
          </a:p>
          <a:p>
            <a:pPr lvl="1"/>
            <a:r>
              <a:rPr lang="en-US" dirty="0"/>
              <a:t>LLDB debugger</a:t>
            </a:r>
          </a:p>
          <a:p>
            <a:r>
              <a:rPr lang="en-US" dirty="0"/>
              <a:t>Python</a:t>
            </a:r>
          </a:p>
          <a:p>
            <a:r>
              <a:rPr lang="en-US" dirty="0">
                <a:hlinkClick r:id="rId4"/>
              </a:rPr>
              <a:t>Sublime</a:t>
            </a:r>
            <a:r>
              <a:rPr lang="en-US" dirty="0"/>
              <a:t> is what I got (nice editor)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8558A-E5B1-4EBF-AFA0-7AC19B0D9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1CB6F-ED79-4AA3-B18F-3742FF02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73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X NTPD remote root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 14, Advanced case studies (OS X)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E2349-1469-4010-951A-9F4137CF185A}" type="slidenum">
              <a:rPr lang="en-US" smtClean="0"/>
              <a:t>12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286BC11-4687-41AC-89E9-02D69C257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7829550" cy="103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1792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669998-740B-451B-887F-64C31645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Apple's TN 204425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23F2C8-799D-4073-90A7-9045E9E2B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OS X NTP Security Update</a:t>
            </a:r>
          </a:p>
          <a:p>
            <a:pPr marL="0" indent="0">
              <a:buNone/>
            </a:pPr>
            <a:r>
              <a:rPr lang="en-US" sz="2400" dirty="0" err="1"/>
              <a:t>ntpd</a:t>
            </a:r>
            <a:endParaRPr lang="en-US" sz="2400" dirty="0"/>
          </a:p>
          <a:p>
            <a:pPr marL="400050" lvl="1" indent="0">
              <a:buNone/>
            </a:pPr>
            <a:r>
              <a:rPr lang="en-US" sz="1800" dirty="0"/>
              <a:t>Available for: OS X Mountain Lion, OS X Mavericks, OS X Yosemite</a:t>
            </a:r>
          </a:p>
          <a:p>
            <a:pPr marL="400050" lvl="1" indent="0">
              <a:buNone/>
            </a:pPr>
            <a:r>
              <a:rPr lang="en-US" sz="1800" dirty="0"/>
              <a:t>Impact: A remote attacker may be able to execute arbitrary code</a:t>
            </a:r>
          </a:p>
          <a:p>
            <a:pPr marL="400050" lvl="1" indent="0">
              <a:buNone/>
            </a:pPr>
            <a:r>
              <a:rPr lang="en-US" sz="1800" dirty="0"/>
              <a:t>Descriptions: Several issues existed in </a:t>
            </a:r>
            <a:r>
              <a:rPr lang="en-US" sz="1800" dirty="0" err="1"/>
              <a:t>ntpd</a:t>
            </a:r>
            <a:r>
              <a:rPr lang="en-US" sz="1800" dirty="0"/>
              <a:t> that would have allowed an attacker to trigger buffer overflows.  These issues were addressed through improved error checking.</a:t>
            </a:r>
          </a:p>
          <a:p>
            <a:pPr marL="400050" lvl="1" indent="0">
              <a:buNone/>
            </a:pPr>
            <a:r>
              <a:rPr lang="en-US" sz="1800" dirty="0"/>
              <a:t>To verify the </a:t>
            </a:r>
            <a:r>
              <a:rPr lang="en-US" sz="1800" dirty="0" err="1"/>
              <a:t>ntpd</a:t>
            </a:r>
            <a:r>
              <a:rPr lang="en-US" sz="1800" dirty="0"/>
              <a:t> version, type the following command in Terminal: what /</a:t>
            </a:r>
            <a:r>
              <a:rPr lang="en-US" sz="1800" dirty="0" err="1"/>
              <a:t>usr</a:t>
            </a:r>
            <a:r>
              <a:rPr lang="en-US" sz="1800" dirty="0"/>
              <a:t>/</a:t>
            </a:r>
            <a:r>
              <a:rPr lang="en-US" sz="1800" dirty="0" err="1"/>
              <a:t>sbin</a:t>
            </a:r>
            <a:r>
              <a:rPr lang="en-US" sz="1800" dirty="0"/>
              <a:t>/</a:t>
            </a:r>
            <a:r>
              <a:rPr lang="en-US" sz="1800" dirty="0" err="1"/>
              <a:t>ntpd</a:t>
            </a:r>
            <a:r>
              <a:rPr lang="en-US" sz="1800" dirty="0"/>
              <a:t>.  This update includes the following versions:  Mountain Lion, Mavericks, Yosemite</a:t>
            </a:r>
          </a:p>
          <a:p>
            <a:pPr marL="0" indent="0">
              <a:buNone/>
            </a:pPr>
            <a:r>
              <a:rPr lang="en-US" sz="2400" dirty="0"/>
              <a:t>CVE ID</a:t>
            </a:r>
          </a:p>
          <a:p>
            <a:pPr marL="400050" lvl="1" indent="0">
              <a:buNone/>
            </a:pPr>
            <a:r>
              <a:rPr lang="en-US" sz="1800" dirty="0">
                <a:hlinkClick r:id="rId3"/>
              </a:rPr>
              <a:t>CVE-2014-9295</a:t>
            </a:r>
            <a:r>
              <a:rPr lang="en-US" sz="1800" dirty="0"/>
              <a:t>: Stephen </a:t>
            </a:r>
            <a:r>
              <a:rPr lang="en-US" sz="1800" dirty="0" err="1"/>
              <a:t>Roettger</a:t>
            </a:r>
            <a:r>
              <a:rPr lang="en-US" sz="1800" dirty="0"/>
              <a:t> of the Google Security team</a:t>
            </a:r>
          </a:p>
          <a:p>
            <a:pPr marL="400050" lvl="1" indent="0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2200" b="1" dirty="0">
                <a:solidFill>
                  <a:srgbClr val="FF0000"/>
                </a:solidFill>
              </a:rPr>
              <a:t>Apple's response was their first-ever security patch deployed without user consent!  (Levin 2017)</a:t>
            </a:r>
          </a:p>
          <a:p>
            <a:pPr marL="400050" lvl="1" indent="0">
              <a:buNone/>
            </a:pP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1628C-2D56-436A-96EF-C8737452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2BCF3-05CB-4D48-9660-7128008B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66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6CF93-9E12-4E1F-93BC-B460D1B5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ntp</a:t>
            </a:r>
            <a:r>
              <a:rPr lang="en-US" dirty="0"/>
              <a:t> - Network time protocol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8BAC04-CA56-47B1-B114-4372F5259C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2627" y="1600200"/>
            <a:ext cx="3627746" cy="452596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DE80E0-962F-4B92-A855-BF22E5492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4343400" cy="4525963"/>
          </a:xfrm>
        </p:spPr>
        <p:txBody>
          <a:bodyPr/>
          <a:lstStyle/>
          <a:p>
            <a:r>
              <a:rPr lang="en-US" dirty="0"/>
              <a:t>Originated before 1985</a:t>
            </a:r>
          </a:p>
          <a:p>
            <a:r>
              <a:rPr lang="en-US" dirty="0"/>
              <a:t>Synchronizes clocks</a:t>
            </a:r>
          </a:p>
          <a:p>
            <a:r>
              <a:rPr lang="en-US" dirty="0"/>
              <a:t>Provides accuracies as low as sub-microseconds</a:t>
            </a:r>
          </a:p>
          <a:p>
            <a:r>
              <a:rPr lang="en-US" dirty="0"/>
              <a:t>Estimated 10-20 million NTP servers and clients (in 2004!)</a:t>
            </a:r>
          </a:p>
          <a:p>
            <a:r>
              <a:rPr lang="en-US" dirty="0"/>
              <a:t>Available for all major operating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05695-8ED9-49E1-B0D6-B803BF2BF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97413-DCFB-40B1-A8C2-341A4BCE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764B86-F02A-47B3-8FF8-77D9299AF61A}"/>
              </a:ext>
            </a:extLst>
          </p:cNvPr>
          <p:cNvSpPr/>
          <p:nvPr/>
        </p:nvSpPr>
        <p:spPr>
          <a:xfrm>
            <a:off x="1409700" y="6220485"/>
            <a:ext cx="647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http://www.tldp.org/HOWTO/TimePrecision-HOWTO/ntp.html</a:t>
            </a:r>
            <a:r>
              <a:rPr lang="en-US" dirty="0"/>
              <a:t>, </a:t>
            </a:r>
          </a:p>
          <a:p>
            <a:pPr algn="ctr"/>
            <a:r>
              <a:rPr lang="en-US" dirty="0">
                <a:hlinkClick r:id="rId4"/>
              </a:rPr>
              <a:t>http://www.ntp.org/</a:t>
            </a:r>
            <a:r>
              <a:rPr lang="en-US" dirty="0"/>
              <a:t>, Mills 2004 </a:t>
            </a:r>
          </a:p>
        </p:txBody>
      </p:sp>
    </p:spTree>
    <p:extLst>
      <p:ext uri="{BB962C8B-B14F-4D97-AF65-F5344CB8AC3E}">
        <p14:creationId xmlns:p14="http://schemas.microsoft.com/office/powerpoint/2010/main" val="2854033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544B200-361D-4E21-A141-E82E6DE442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448598"/>
              </p:ext>
            </p:extLst>
          </p:nvPr>
        </p:nvGraphicFramePr>
        <p:xfrm>
          <a:off x="288925" y="2590800"/>
          <a:ext cx="8566150" cy="259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Visio" r:id="rId3" imgW="6968349" imgH="2110536" progId="Visio.Drawing.11">
                  <p:embed/>
                </p:oleObj>
              </mc:Choice>
              <mc:Fallback>
                <p:oleObj name="Visio" r:id="rId3" imgW="6968349" imgH="2110536" progId="Visio.Drawing.11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F544B200-361D-4E21-A141-E82E6DE442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8925" y="2590800"/>
                        <a:ext cx="8566150" cy="2592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D8CD3CE-A1A8-435A-8CFE-E1F77E1E9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/</a:t>
            </a:r>
            <a:r>
              <a:rPr lang="en-US" dirty="0" err="1"/>
              <a:t>ntpd</a:t>
            </a:r>
            <a:r>
              <a:rPr lang="en-US" dirty="0"/>
              <a:t> daemon on OS X Mavericks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F276F-4B84-48F2-AE70-DABDEFCDF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531BC-C86E-478E-A82A-7C721037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F54CB-9145-4D17-AE66-86AF0520B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041172"/>
            <a:ext cx="1608570" cy="223612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031DA13-7A51-4E4F-8BDD-0DBD8DBB29C6}"/>
              </a:ext>
            </a:extLst>
          </p:cNvPr>
          <p:cNvGrpSpPr/>
          <p:nvPr/>
        </p:nvGrpSpPr>
        <p:grpSpPr>
          <a:xfrm>
            <a:off x="7078230" y="2590800"/>
            <a:ext cx="1608570" cy="2413794"/>
            <a:chOff x="7078230" y="1548444"/>
            <a:chExt cx="2476084" cy="34561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7E0254-1F60-47D3-BE4D-AABD0300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114" y="1548444"/>
              <a:ext cx="1608200" cy="223561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F93F97-38A3-4F44-A37A-CAE47412D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957" y="1890568"/>
              <a:ext cx="1608200" cy="22356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0ADBBB-F68A-4EFC-854C-3F0B2E42A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800" y="2210204"/>
              <a:ext cx="1608200" cy="223561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818FDC-9375-4699-9394-F80AB0253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0643" y="2514600"/>
              <a:ext cx="1608200" cy="223561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811DD9-4EFE-4796-9106-829CEF7C6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78230" y="2769394"/>
              <a:ext cx="1609310" cy="2235200"/>
            </a:xfrm>
            <a:prstGeom prst="rect">
              <a:avLst/>
            </a:prstGeom>
          </p:spPr>
        </p:pic>
      </p:grpSp>
      <p:pic>
        <p:nvPicPr>
          <p:cNvPr id="15" name="Picture 2" descr="http://blogs-images.forbes.com/kenrapoza/files/2011/11/hacker-pirate.jpg">
            <a:extLst>
              <a:ext uri="{FF2B5EF4-FFF2-40B4-BE49-F238E27FC236}">
                <a16:creationId xmlns:a16="http://schemas.microsoft.com/office/drawing/2014/main" id="{50A4BAD1-0B9E-41AA-9CA6-7953B26AE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514600"/>
            <a:ext cx="1300485" cy="101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10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B0432-7699-46DA-8FC9-463B22BB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and exploiting </a:t>
            </a:r>
            <a:r>
              <a:rPr lang="en-US" dirty="0" err="1"/>
              <a:t>ntpd</a:t>
            </a:r>
            <a:r>
              <a:rPr lang="en-US" dirty="0"/>
              <a:t> vulnerabilities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B7A6C-2E8C-4CF1-BCDA-D4FDECE1A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Writeup was posted by Stephen </a:t>
            </a:r>
            <a:r>
              <a:rPr lang="en-US" dirty="0" err="1"/>
              <a:t>Röttger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  <a:p>
            <a:r>
              <a:rPr lang="en-US" dirty="0"/>
              <a:t>Some </a:t>
            </a:r>
            <a:r>
              <a:rPr lang="en-US" dirty="0" err="1"/>
              <a:t>ntp</a:t>
            </a:r>
            <a:r>
              <a:rPr lang="en-US" dirty="0"/>
              <a:t> security details are available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  <a:p>
            <a:r>
              <a:rPr lang="en-US" dirty="0" err="1"/>
              <a:t>Ntp</a:t>
            </a:r>
            <a:r>
              <a:rPr lang="en-US" dirty="0"/>
              <a:t> details are also available at </a:t>
            </a:r>
            <a:r>
              <a:rPr lang="en-US" dirty="0">
                <a:hlinkClick r:id="rId4"/>
              </a:rPr>
              <a:t>ntp.org</a:t>
            </a:r>
            <a:endParaRPr lang="en-US" dirty="0"/>
          </a:p>
          <a:p>
            <a:pPr lvl="1"/>
            <a:r>
              <a:rPr lang="en-US" dirty="0"/>
              <a:t>reference implementation is available </a:t>
            </a:r>
            <a:r>
              <a:rPr lang="en-US" dirty="0">
                <a:hlinkClick r:id="rId5"/>
              </a:rPr>
              <a:t>here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F470B-1C66-47B9-BC29-9E1203D02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F9205-9994-4C41-92B6-1657E3DA7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7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BBAC-93A0-4B49-A3A7-1AB8CDC32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ntpd</a:t>
            </a:r>
            <a:r>
              <a:rPr lang="en-US" dirty="0"/>
              <a:t>/</a:t>
            </a:r>
            <a:r>
              <a:rPr lang="en-US" dirty="0" err="1"/>
              <a:t>ntp_control.c</a:t>
            </a:r>
            <a:r>
              <a:rPr lang="en-US" dirty="0"/>
              <a:t> vulnerability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6AB33-E6FA-4B19-9506-DFB785C1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0B04B-EE07-44A4-B36C-4F208CE96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B66B11-DC84-4BE6-B4CA-3349C90757B2}"/>
              </a:ext>
            </a:extLst>
          </p:cNvPr>
          <p:cNvSpPr txBox="1">
            <a:spLocks/>
          </p:cNvSpPr>
          <p:nvPr/>
        </p:nvSpPr>
        <p:spPr>
          <a:xfrm>
            <a:off x="952500" y="1600200"/>
            <a:ext cx="7239000" cy="4800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/* *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ctl_putdata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- write data into the packet, fragmenting and starting * another if this one is full.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static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voidctl_putdata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	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char *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dp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, unsigned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dlen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bin 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overhead;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overhead = 0;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if (!bin) {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datanotbinflag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= 1;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overhead = 3;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if (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datapt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!=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rpkt.data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) {	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  *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datapt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++ = ',';	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datalinelen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++;	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  if ((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dlen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datalinelen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+ 1) &gt;= MAXDATALINELEN) {			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    *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datapt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++ = '\r';		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    *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datapt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++ = '\n';		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datalinelen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= 0;	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  }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  else {		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    *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datapt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++ = ' ';		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datalinelen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++;	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  }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}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}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/* Save room for trailing junk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dlen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+ overhead +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datapt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&gt;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dataend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) {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/* Not enough room in this one, flush it out. */	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ctl_flushpkt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(CTL_MORE);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}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memmove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((char *)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datapt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dp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, (unsigned)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dlen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);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datapt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dlen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;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datalinelen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dlen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19A05D-A419-46D6-A7AF-7C64D268DBC2}"/>
              </a:ext>
            </a:extLst>
          </p:cNvPr>
          <p:cNvSpPr/>
          <p:nvPr/>
        </p:nvSpPr>
        <p:spPr>
          <a:xfrm>
            <a:off x="1143000" y="5715000"/>
            <a:ext cx="3810000" cy="2286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5B4A9-48C9-4B9F-9C64-A21D69A1D5C9}"/>
              </a:ext>
            </a:extLst>
          </p:cNvPr>
          <p:cNvSpPr/>
          <p:nvPr/>
        </p:nvSpPr>
        <p:spPr>
          <a:xfrm>
            <a:off x="1143000" y="5128419"/>
            <a:ext cx="3810000" cy="2286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173866-84A2-46BB-9BAC-65698F33B6D5}"/>
              </a:ext>
            </a:extLst>
          </p:cNvPr>
          <p:cNvCxnSpPr/>
          <p:nvPr/>
        </p:nvCxnSpPr>
        <p:spPr>
          <a:xfrm flipH="1">
            <a:off x="4953000" y="5257800"/>
            <a:ext cx="9144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E1D88F3-FA1E-4E33-A022-CD1D56E101A2}"/>
              </a:ext>
            </a:extLst>
          </p:cNvPr>
          <p:cNvSpPr txBox="1"/>
          <p:nvPr/>
        </p:nvSpPr>
        <p:spPr>
          <a:xfrm>
            <a:off x="5867400" y="5128419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Length check, Good!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5152D0-77F5-4646-827A-6D7BE2113931}"/>
              </a:ext>
            </a:extLst>
          </p:cNvPr>
          <p:cNvCxnSpPr/>
          <p:nvPr/>
        </p:nvCxnSpPr>
        <p:spPr>
          <a:xfrm flipH="1">
            <a:off x="4953000" y="5837826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0F030B-3F2F-40B4-BDE8-5B8A8D9BC47F}"/>
              </a:ext>
            </a:extLst>
          </p:cNvPr>
          <p:cNvSpPr txBox="1"/>
          <p:nvPr/>
        </p:nvSpPr>
        <p:spPr>
          <a:xfrm>
            <a:off x="5867400" y="5708445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No size check for </a:t>
            </a:r>
            <a:r>
              <a:rPr lang="en-US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dlen</a:t>
            </a:r>
            <a:r>
              <a:rPr lang="en-US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against </a:t>
            </a:r>
            <a:r>
              <a:rPr lang="en-US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dataend</a:t>
            </a:r>
            <a:r>
              <a:rPr lang="en-US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, Bad!</a:t>
            </a:r>
          </a:p>
        </p:txBody>
      </p:sp>
    </p:spTree>
    <p:extLst>
      <p:ext uri="{BB962C8B-B14F-4D97-AF65-F5344CB8AC3E}">
        <p14:creationId xmlns:p14="http://schemas.microsoft.com/office/powerpoint/2010/main" val="220200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D3CE-A1A8-435A-8CFE-E1F77E1E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ntpd</a:t>
            </a:r>
            <a:r>
              <a:rPr lang="en-US" dirty="0"/>
              <a:t> exploit sequence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F276F-4B84-48F2-AE70-DABDEFCDF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531BC-C86E-478E-A82A-7C721037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36CCCA4-98A5-4F19-85FE-3F993EF0CE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7412949"/>
              </p:ext>
            </p:extLst>
          </p:nvPr>
        </p:nvGraphicFramePr>
        <p:xfrm>
          <a:off x="800100" y="1219200"/>
          <a:ext cx="7543800" cy="30645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E65C3C6-B14E-49D2-94D2-E79145D38F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0382" y="3429000"/>
            <a:ext cx="3043237" cy="2719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D2F3E4-9E9C-4C43-8F6F-D40643E7AE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525" y="5879592"/>
            <a:ext cx="475075" cy="4043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726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ISSAP for exploiting </a:t>
            </a:r>
            <a:r>
              <a:rPr lang="en-US" dirty="0" err="1"/>
              <a:t>ntpd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 14, Advanced case studies (OS X)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E2349-1469-4010-951A-9F4137CF185A}" type="slidenum">
              <a:rPr lang="en-US" smtClean="0"/>
              <a:t>19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F91D190-119E-4C66-AE46-4F17EA6D7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7829550" cy="103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997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0" y="4495800"/>
            <a:ext cx="4191000" cy="22860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sz="1600" dirty="0"/>
              <a:t>1-Introduction and overview, security policy</a:t>
            </a:r>
          </a:p>
          <a:p>
            <a:r>
              <a:rPr lang="en-US" sz="1600" dirty="0"/>
              <a:t>2-Security assessment overview, risk analysis</a:t>
            </a:r>
          </a:p>
          <a:p>
            <a:r>
              <a:rPr lang="en-US" sz="1600" dirty="0"/>
              <a:t>3-Reverse engineering, x86 architecture and Linux OS reviews</a:t>
            </a:r>
          </a:p>
          <a:p>
            <a:r>
              <a:rPr lang="en-US" sz="1600" dirty="0"/>
              <a:t>4-Static analysis I-IIA (source, binary manipulation), format string vulnerabilities</a:t>
            </a:r>
          </a:p>
          <a:p>
            <a:r>
              <a:rPr lang="en-US" sz="1600" dirty="0"/>
              <a:t>5-Input validation, uninitialized variables, memory safety I (stack)</a:t>
            </a:r>
          </a:p>
          <a:p>
            <a:r>
              <a:rPr lang="en-US" sz="1600" dirty="0"/>
              <a:t>6-Static analysis IIB (binary disassembly and decompile)</a:t>
            </a:r>
          </a:p>
          <a:p>
            <a:r>
              <a:rPr lang="en-US" sz="1600" dirty="0"/>
              <a:t>Lab 1-Static analysis IIB practice</a:t>
            </a:r>
          </a:p>
          <a:p>
            <a:r>
              <a:rPr lang="en-US" sz="1600" dirty="0"/>
              <a:t>7-Integer safety, memory safety II (heap), pointer safety vulnerabilities, and defenses</a:t>
            </a:r>
          </a:p>
          <a:p>
            <a:r>
              <a:rPr lang="en-US" sz="1600" dirty="0"/>
              <a:t>8-Defenses in depth</a:t>
            </a:r>
          </a:p>
          <a:p>
            <a:r>
              <a:rPr lang="en-US" sz="1600" dirty="0"/>
              <a:t>Exam I-in-class</a:t>
            </a:r>
          </a:p>
          <a:p>
            <a:r>
              <a:rPr lang="en-US" sz="1600" dirty="0"/>
              <a:t>9-Dynamic analysis I (debugging, memory analysis)</a:t>
            </a:r>
          </a:p>
          <a:p>
            <a:r>
              <a:rPr lang="en-US" sz="1600" dirty="0"/>
              <a:t>Lab 2-Dynamic analysis I practice</a:t>
            </a:r>
          </a:p>
          <a:p>
            <a:r>
              <a:rPr lang="en-US" sz="1600" dirty="0"/>
              <a:t>10-Dynamic analysis II (fuzzing)</a:t>
            </a:r>
          </a:p>
          <a:p>
            <a:r>
              <a:rPr lang="en-US" sz="1600" dirty="0"/>
              <a:t>Lab 3-Dynamic analysis II practice</a:t>
            </a:r>
          </a:p>
          <a:p>
            <a:r>
              <a:rPr lang="en-US" sz="1600" dirty="0"/>
              <a:t>11-Dynamic analysis III (symbolic execution)</a:t>
            </a:r>
          </a:p>
          <a:p>
            <a:r>
              <a:rPr lang="en-US" sz="1600" dirty="0"/>
              <a:t>Lab 4-Dynamic analysis III practice</a:t>
            </a:r>
          </a:p>
          <a:p>
            <a:r>
              <a:rPr lang="en-US" sz="1600" dirty="0"/>
              <a:t>12-Advanced exploitation techniques (return-oriented programming)</a:t>
            </a:r>
          </a:p>
          <a:p>
            <a:r>
              <a:rPr lang="en-US" sz="1600" dirty="0"/>
              <a:t>13-Advanced case studies (SQL injection)</a:t>
            </a:r>
          </a:p>
          <a:p>
            <a:r>
              <a:rPr lang="en-US" sz="1600" dirty="0"/>
              <a:t>14-Advanced case studies (OS X)</a:t>
            </a:r>
          </a:p>
          <a:p>
            <a:r>
              <a:rPr lang="en-US" sz="1600" dirty="0"/>
              <a:t>Student project presentations</a:t>
            </a:r>
          </a:p>
          <a:p>
            <a:r>
              <a:rPr lang="en-US" sz="1600" dirty="0"/>
              <a:t>Final exam-take home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DE2349-1469-4010-951A-9F4137CF185A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/>
              <a:t>9/1/2017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72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E8DD4E-5093-412A-BE18-72AC9503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apply ISSAP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4F0981-20E1-4059-856E-33185DE1D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use this case study as a real-world example for how to apply ISSAP</a:t>
            </a:r>
          </a:p>
          <a:p>
            <a:r>
              <a:rPr lang="en-US" dirty="0"/>
              <a:t>In this exercise, we presume the Hackers role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877BD-A348-43BE-BC6D-18DAA67C6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96805-01AD-47FE-A9B1-37B5C59D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B37678-34A7-45DC-994F-18C5AC5187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429000"/>
            <a:ext cx="4572000" cy="298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4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EEAF54-DC12-49C8-BA94-571DAF50F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BE55E1-E48B-48E6-B3A5-7D491938B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Goal</a:t>
            </a:r>
          </a:p>
          <a:p>
            <a:pPr lvl="1"/>
            <a:r>
              <a:rPr lang="en-US" dirty="0"/>
              <a:t>Remote, arbitrary code execution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Malicious client is authenticated with </a:t>
            </a:r>
            <a:r>
              <a:rPr lang="en-US" dirty="0" err="1"/>
              <a:t>ntpd</a:t>
            </a:r>
            <a:r>
              <a:rPr lang="en-US" dirty="0"/>
              <a:t>, ASLR slide is known</a:t>
            </a:r>
          </a:p>
          <a:p>
            <a:r>
              <a:rPr lang="en-US" dirty="0"/>
              <a:t>Exit conditions</a:t>
            </a:r>
          </a:p>
          <a:p>
            <a:pPr lvl="1"/>
            <a:r>
              <a:rPr lang="en-US" dirty="0"/>
              <a:t>Time-limited due to fixed lecture date</a:t>
            </a:r>
          </a:p>
          <a:p>
            <a:r>
              <a:rPr lang="en-US" dirty="0"/>
              <a:t>Task backlog</a:t>
            </a:r>
          </a:p>
          <a:p>
            <a:pPr lvl="1"/>
            <a:r>
              <a:rPr lang="en-US" dirty="0"/>
              <a:t>Gather </a:t>
            </a:r>
            <a:r>
              <a:rPr lang="en-US" dirty="0" err="1"/>
              <a:t>ntpd</a:t>
            </a:r>
            <a:r>
              <a:rPr lang="en-US" dirty="0"/>
              <a:t> info</a:t>
            </a:r>
          </a:p>
          <a:p>
            <a:pPr lvl="1"/>
            <a:r>
              <a:rPr lang="en-US" dirty="0"/>
              <a:t>RE </a:t>
            </a:r>
            <a:r>
              <a:rPr lang="en-US" dirty="0" err="1"/>
              <a:t>ntpd</a:t>
            </a:r>
            <a:endParaRPr lang="en-US" dirty="0"/>
          </a:p>
          <a:p>
            <a:pPr lvl="1"/>
            <a:r>
              <a:rPr lang="en-US" dirty="0"/>
              <a:t>Locate </a:t>
            </a:r>
            <a:r>
              <a:rPr lang="en-US" dirty="0" err="1"/>
              <a:t>vuln</a:t>
            </a:r>
            <a:endParaRPr lang="en-US" dirty="0"/>
          </a:p>
          <a:p>
            <a:pPr lvl="1"/>
            <a:r>
              <a:rPr lang="en-US" dirty="0"/>
              <a:t>Exploit </a:t>
            </a:r>
          </a:p>
          <a:p>
            <a:pPr lvl="2"/>
            <a:r>
              <a:rPr lang="en-US" dirty="0"/>
              <a:t>Develop test programs to learn OS X infrastructure</a:t>
            </a:r>
          </a:p>
          <a:p>
            <a:pPr lvl="2"/>
            <a:r>
              <a:rPr lang="en-US" dirty="0"/>
              <a:t>Develop remote arbitrary write</a:t>
            </a:r>
          </a:p>
          <a:p>
            <a:pPr lvl="2"/>
            <a:r>
              <a:rPr lang="en-US" dirty="0"/>
              <a:t>Develop ROP chain to pop a shell</a:t>
            </a:r>
          </a:p>
          <a:p>
            <a:pPr lvl="2"/>
            <a:r>
              <a:rPr lang="en-US" dirty="0"/>
              <a:t>Identify how to trigger execution of payload</a:t>
            </a:r>
          </a:p>
          <a:p>
            <a:pPr lvl="2"/>
            <a:r>
              <a:rPr lang="en-US" dirty="0"/>
              <a:t>Combine ROP chain payload with arbitrary write</a:t>
            </a:r>
          </a:p>
          <a:p>
            <a:pPr lvl="1"/>
            <a:r>
              <a:rPr lang="en-US" dirty="0"/>
              <a:t>Archive information</a:t>
            </a:r>
          </a:p>
          <a:p>
            <a:pPr lvl="1"/>
            <a:r>
              <a:rPr lang="en-US" dirty="0"/>
              <a:t>Write report</a:t>
            </a:r>
          </a:p>
          <a:p>
            <a:pPr lvl="1"/>
            <a:r>
              <a:rPr lang="en-US" dirty="0"/>
              <a:t>Present results</a:t>
            </a:r>
          </a:p>
          <a:p>
            <a:r>
              <a:rPr lang="en-US" dirty="0"/>
              <a:t>RACI</a:t>
            </a:r>
          </a:p>
          <a:p>
            <a:pPr lvl="1"/>
            <a:r>
              <a:rPr lang="en-US" dirty="0" err="1"/>
              <a:t>REub</a:t>
            </a:r>
            <a:r>
              <a:rPr lang="en-US" dirty="0"/>
              <a:t> – Lead, </a:t>
            </a:r>
            <a:r>
              <a:rPr lang="en-US" dirty="0" err="1"/>
              <a:t>vuln</a:t>
            </a:r>
            <a:r>
              <a:rPr lang="en-US" dirty="0"/>
              <a:t> research, SME</a:t>
            </a:r>
          </a:p>
          <a:p>
            <a:pPr lvl="1"/>
            <a:r>
              <a:rPr lang="en-US" dirty="0"/>
              <a:t>Branden – </a:t>
            </a:r>
            <a:r>
              <a:rPr lang="en-US" dirty="0" err="1"/>
              <a:t>Vuln</a:t>
            </a:r>
            <a:r>
              <a:rPr lang="en-US" dirty="0"/>
              <a:t> research, SME</a:t>
            </a:r>
          </a:p>
          <a:p>
            <a:pPr lvl="1"/>
            <a:r>
              <a:rPr lang="en-US" dirty="0"/>
              <a:t>Chanakya, Prashanth, </a:t>
            </a:r>
            <a:r>
              <a:rPr lang="en-US" dirty="0" err="1"/>
              <a:t>Sagar</a:t>
            </a:r>
            <a:r>
              <a:rPr lang="en-US" dirty="0"/>
              <a:t>– </a:t>
            </a:r>
            <a:r>
              <a:rPr lang="en-US" dirty="0" err="1"/>
              <a:t>Vuln</a:t>
            </a:r>
            <a:r>
              <a:rPr lang="en-US" dirty="0"/>
              <a:t> research, exploit presentation, archive, report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E1E0-AF3B-49C4-BBCB-65BD1C444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B2F0D-84C9-44C9-BEF3-CC890688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41A00A4-4344-4BCE-8FB7-671872952B5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57200" y="1752600"/>
          <a:ext cx="3916362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Visio" r:id="rId3" imgW="5867287" imgH="2921616" progId="Visio.Drawing.11">
                  <p:embed/>
                </p:oleObj>
              </mc:Choice>
              <mc:Fallback>
                <p:oleObj name="Visio" r:id="rId3" imgW="5867287" imgH="2921616" progId="Visio.Drawing.11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41A00A4-4344-4BCE-8FB7-671872952B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752600"/>
                        <a:ext cx="3916362" cy="199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DB46C60-4753-4DC1-855E-AB5E7EE69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76" y="3698876"/>
            <a:ext cx="2427287" cy="242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9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64C4EC1-0128-4E9B-A3BD-F545D71F2A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687364"/>
              </p:ext>
            </p:extLst>
          </p:nvPr>
        </p:nvGraphicFramePr>
        <p:xfrm>
          <a:off x="467995" y="1757998"/>
          <a:ext cx="3900488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Visio" r:id="rId3" imgW="5863830" imgH="2921616" progId="Visio.Drawing.11">
                  <p:embed/>
                </p:oleObj>
              </mc:Choice>
              <mc:Fallback>
                <p:oleObj name="Visio" r:id="rId3" imgW="5863830" imgH="2921616" progId="Visio.Drawing.11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64C4EC1-0128-4E9B-A3BD-F545D71F2A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995" y="1757998"/>
                        <a:ext cx="3900488" cy="199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76EEAF54-DC12-49C8-BA94-571DAF50F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Management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BE55E1-E48B-48E6-B3A5-7D491938B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SME guidance</a:t>
            </a:r>
          </a:p>
          <a:p>
            <a:pPr lvl="1"/>
            <a:r>
              <a:rPr lang="en-US" dirty="0"/>
              <a:t>Using ISSAP</a:t>
            </a:r>
          </a:p>
          <a:p>
            <a:r>
              <a:rPr lang="en-US" dirty="0"/>
              <a:t>Information exchange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Verbal</a:t>
            </a:r>
          </a:p>
          <a:p>
            <a:r>
              <a:rPr lang="en-US" dirty="0"/>
              <a:t>Archival</a:t>
            </a:r>
          </a:p>
          <a:p>
            <a:pPr lvl="1"/>
            <a:r>
              <a:rPr lang="en-US" dirty="0"/>
              <a:t>GitLab project</a:t>
            </a:r>
          </a:p>
          <a:p>
            <a:pPr lvl="1"/>
            <a:r>
              <a:rPr lang="en-US" dirty="0"/>
              <a:t>Wiki</a:t>
            </a:r>
          </a:p>
          <a:p>
            <a:pPr lvl="1"/>
            <a:r>
              <a:rPr lang="en-US" dirty="0"/>
              <a:t>Final report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E1E0-AF3B-49C4-BBCB-65BD1C444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B2F0D-84C9-44C9-BEF3-CC890688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63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31EFA3E9-0368-42ED-B155-827F869213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952797"/>
              </p:ext>
            </p:extLst>
          </p:nvPr>
        </p:nvGraphicFramePr>
        <p:xfrm>
          <a:off x="450532" y="1752600"/>
          <a:ext cx="3913188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Visio" r:id="rId3" imgW="5863830" imgH="2921616" progId="Visio.Drawing.11">
                  <p:embed/>
                </p:oleObj>
              </mc:Choice>
              <mc:Fallback>
                <p:oleObj name="Visio" r:id="rId3" imgW="5863830" imgH="2921616" progId="Visio.Drawing.11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31EFA3E9-0368-42ED-B155-827F869213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532" y="1752600"/>
                        <a:ext cx="3913188" cy="199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76EEAF54-DC12-49C8-BA94-571DAF50F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BE55E1-E48B-48E6-B3A5-7D491938B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ntpd</a:t>
            </a:r>
            <a:r>
              <a:rPr lang="en-US" dirty="0"/>
              <a:t> binary</a:t>
            </a:r>
          </a:p>
          <a:p>
            <a:r>
              <a:rPr lang="en-US" dirty="0" err="1"/>
              <a:t>ntp</a:t>
            </a:r>
            <a:r>
              <a:rPr lang="en-US" dirty="0"/>
              <a:t> source code for reference design</a:t>
            </a:r>
          </a:p>
          <a:p>
            <a:r>
              <a:rPr lang="en-US" dirty="0" err="1"/>
              <a:t>ntp</a:t>
            </a:r>
            <a:r>
              <a:rPr lang="en-US" dirty="0"/>
              <a:t> documentation</a:t>
            </a:r>
          </a:p>
          <a:p>
            <a:r>
              <a:rPr lang="en-US" dirty="0"/>
              <a:t>OS X image</a:t>
            </a:r>
          </a:p>
          <a:p>
            <a:r>
              <a:rPr lang="en-US" dirty="0"/>
              <a:t>OS X general design information</a:t>
            </a:r>
          </a:p>
          <a:p>
            <a:r>
              <a:rPr lang="en-US" dirty="0"/>
              <a:t>Exploit write-up</a:t>
            </a:r>
          </a:p>
          <a:p>
            <a:r>
              <a:rPr lang="en-US" dirty="0"/>
              <a:t>Tools </a:t>
            </a:r>
          </a:p>
          <a:p>
            <a:pPr lvl="1"/>
            <a:r>
              <a:rPr lang="en-US" dirty="0"/>
              <a:t>RE</a:t>
            </a:r>
          </a:p>
          <a:p>
            <a:pPr lvl="1"/>
            <a:r>
              <a:rPr lang="en-US" dirty="0"/>
              <a:t>Compilation</a:t>
            </a:r>
          </a:p>
          <a:p>
            <a:pPr lvl="1"/>
            <a:r>
              <a:rPr lang="en-US" dirty="0"/>
              <a:t>Debugging</a:t>
            </a:r>
          </a:p>
          <a:p>
            <a:pPr lvl="1"/>
            <a:r>
              <a:rPr lang="en-US" dirty="0"/>
              <a:t>ROP exploit dev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E1E0-AF3B-49C4-BBCB-65BD1C444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B2F0D-84C9-44C9-BEF3-CC890688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01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2017BDD-714F-4A1C-B06E-B7A6CDEBF9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823235"/>
              </p:ext>
            </p:extLst>
          </p:nvPr>
        </p:nvGraphicFramePr>
        <p:xfrm>
          <a:off x="450532" y="1752600"/>
          <a:ext cx="3913188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Visio" r:id="rId3" imgW="5863830" imgH="2921616" progId="Visio.Drawing.11">
                  <p:embed/>
                </p:oleObj>
              </mc:Choice>
              <mc:Fallback>
                <p:oleObj name="Visio" r:id="rId3" imgW="5863830" imgH="2921616" progId="Visio.Drawing.11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A2017BDD-714F-4A1C-B06E-B7A6CDEBF9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532" y="1752600"/>
                        <a:ext cx="3913188" cy="199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76EEAF54-DC12-49C8-BA94-571DAF50F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BE55E1-E48B-48E6-B3A5-7D491938B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Inspect </a:t>
            </a:r>
            <a:r>
              <a:rPr lang="en-US" dirty="0" err="1"/>
              <a:t>ntpd</a:t>
            </a:r>
            <a:r>
              <a:rPr lang="en-US" dirty="0"/>
              <a:t> dynamically</a:t>
            </a:r>
          </a:p>
          <a:p>
            <a:pPr lvl="1"/>
            <a:r>
              <a:rPr lang="en-US" dirty="0"/>
              <a:t>Identify version</a:t>
            </a:r>
          </a:p>
          <a:p>
            <a:r>
              <a:rPr lang="en-US" dirty="0"/>
              <a:t>Inspect </a:t>
            </a:r>
            <a:r>
              <a:rPr lang="en-US" dirty="0" err="1"/>
              <a:t>ntpd</a:t>
            </a:r>
            <a:r>
              <a:rPr lang="en-US" dirty="0"/>
              <a:t> statically</a:t>
            </a:r>
          </a:p>
          <a:p>
            <a:pPr lvl="1"/>
            <a:r>
              <a:rPr lang="en-US" dirty="0"/>
              <a:t>Retrieve details about the binary object (e.g., </a:t>
            </a:r>
            <a:r>
              <a:rPr lang="en-US" dirty="0" err="1"/>
              <a:t>otool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Disassemble and decompile</a:t>
            </a:r>
          </a:p>
          <a:p>
            <a:r>
              <a:rPr lang="en-US" dirty="0"/>
              <a:t>Inspect source code in </a:t>
            </a:r>
            <a:r>
              <a:rPr lang="en-US" dirty="0" err="1"/>
              <a:t>ntpd's</a:t>
            </a:r>
            <a:r>
              <a:rPr lang="en-US" dirty="0"/>
              <a:t> open-reference design</a:t>
            </a:r>
          </a:p>
          <a:p>
            <a:pPr lvl="1"/>
            <a:r>
              <a:rPr lang="en-US" dirty="0"/>
              <a:t>Import into </a:t>
            </a:r>
            <a:r>
              <a:rPr lang="en-US" dirty="0" err="1"/>
              <a:t>SciTools</a:t>
            </a:r>
            <a:r>
              <a:rPr lang="en-US" dirty="0"/>
              <a:t> Understand</a:t>
            </a:r>
          </a:p>
          <a:p>
            <a:pPr lvl="1"/>
            <a:r>
              <a:rPr lang="en-US" dirty="0"/>
              <a:t>Build </a:t>
            </a:r>
            <a:r>
              <a:rPr lang="en-US" dirty="0" err="1"/>
              <a:t>ntpd</a:t>
            </a:r>
            <a:r>
              <a:rPr lang="en-US" dirty="0"/>
              <a:t> binary with full symbols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E1E0-AF3B-49C4-BBCB-65BD1C444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B2F0D-84C9-44C9-BEF3-CC890688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7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37BAA0E-E7FF-40E2-921F-59C0F4408C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807331"/>
              </p:ext>
            </p:extLst>
          </p:nvPr>
        </p:nvGraphicFramePr>
        <p:xfrm>
          <a:off x="455612" y="1752600"/>
          <a:ext cx="3913188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Visio" r:id="rId3" imgW="5863830" imgH="2921616" progId="Visio.Drawing.11">
                  <p:embed/>
                </p:oleObj>
              </mc:Choice>
              <mc:Fallback>
                <p:oleObj name="Visio" r:id="rId3" imgW="5863830" imgH="2921616" progId="Visio.Drawing.11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D37BAA0E-E7FF-40E2-921F-59C0F4408C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12" y="1752600"/>
                        <a:ext cx="3913188" cy="199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76EEAF54-DC12-49C8-BA94-571DAF50F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BE55E1-E48B-48E6-B3A5-7D491938B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Source code RE</a:t>
            </a:r>
          </a:p>
          <a:p>
            <a:r>
              <a:rPr lang="en-US" dirty="0"/>
              <a:t>RE via static analysis</a:t>
            </a:r>
          </a:p>
          <a:p>
            <a:r>
              <a:rPr lang="en-US" dirty="0"/>
              <a:t>Investigate how to  configure authentication</a:t>
            </a:r>
          </a:p>
          <a:p>
            <a:r>
              <a:rPr lang="en-US" dirty="0"/>
              <a:t>RE via dynamic analysis</a:t>
            </a:r>
          </a:p>
          <a:p>
            <a:r>
              <a:rPr lang="en-US" dirty="0"/>
              <a:t>Review Stephen </a:t>
            </a:r>
            <a:r>
              <a:rPr lang="en-US" dirty="0" err="1"/>
              <a:t>Röttger's</a:t>
            </a:r>
            <a:r>
              <a:rPr lang="en-US" dirty="0"/>
              <a:t> writeup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E1E0-AF3B-49C4-BBCB-65BD1C444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B2F0D-84C9-44C9-BEF3-CC890688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32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3FB129D-94F8-4BE6-AB63-59F970A439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59120"/>
              </p:ext>
            </p:extLst>
          </p:nvPr>
        </p:nvGraphicFramePr>
        <p:xfrm>
          <a:off x="450532" y="1752600"/>
          <a:ext cx="3913188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Visio" r:id="rId3" imgW="5863830" imgH="2921616" progId="Visio.Drawing.11">
                  <p:embed/>
                </p:oleObj>
              </mc:Choice>
              <mc:Fallback>
                <p:oleObj name="Visio" r:id="rId3" imgW="5863830" imgH="2921616" progId="Visio.Drawing.11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13FB129D-94F8-4BE6-AB63-59F970A439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532" y="1752600"/>
                        <a:ext cx="3913188" cy="199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76EEAF54-DC12-49C8-BA94-571DAF50F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BE55E1-E48B-48E6-B3A5-7D491938B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Postulate approach for arbitrary write</a:t>
            </a:r>
          </a:p>
          <a:p>
            <a:r>
              <a:rPr lang="en-US" dirty="0"/>
              <a:t>Postulate approach for arbitrary execution</a:t>
            </a:r>
          </a:p>
          <a:p>
            <a:r>
              <a:rPr lang="en-US" dirty="0"/>
              <a:t>Postulate approach to load payload</a:t>
            </a:r>
          </a:p>
          <a:p>
            <a:r>
              <a:rPr lang="en-US" dirty="0"/>
              <a:t>Postulate approach to bypass defenses</a:t>
            </a:r>
          </a:p>
          <a:p>
            <a:r>
              <a:rPr lang="en-US" dirty="0"/>
              <a:t>Identify tests to confirm success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E1E0-AF3B-49C4-BBCB-65BD1C444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B2F0D-84C9-44C9-BEF3-CC890688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AD472DD-05AE-4CC2-BCBE-A13B0BD0A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413121"/>
              </p:ext>
            </p:extLst>
          </p:nvPr>
        </p:nvGraphicFramePr>
        <p:xfrm>
          <a:off x="457200" y="1757363"/>
          <a:ext cx="39116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Visio" r:id="rId3" imgW="5863830" imgH="2921616" progId="Visio.Drawing.11">
                  <p:embed/>
                </p:oleObj>
              </mc:Choice>
              <mc:Fallback>
                <p:oleObj name="Visio" r:id="rId3" imgW="5863830" imgH="2921616" progId="Visio.Drawing.11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DAD472DD-05AE-4CC2-BCBE-A13B0BD0A2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757363"/>
                        <a:ext cx="3911600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76EEAF54-DC12-49C8-BA94-571DAF50F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and verify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BE55E1-E48B-48E6-B3A5-7D491938B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Implement the remote write-what-where</a:t>
            </a:r>
          </a:p>
          <a:p>
            <a:pPr lvl="1"/>
            <a:r>
              <a:rPr lang="en-US" dirty="0"/>
              <a:t>Verify it works</a:t>
            </a:r>
          </a:p>
          <a:p>
            <a:r>
              <a:rPr lang="en-US" dirty="0"/>
              <a:t>Implement the stage-1 stack pivot</a:t>
            </a:r>
          </a:p>
          <a:p>
            <a:pPr lvl="1"/>
            <a:r>
              <a:rPr lang="en-US" dirty="0"/>
              <a:t>Verify it works</a:t>
            </a:r>
          </a:p>
          <a:p>
            <a:r>
              <a:rPr lang="en-US" dirty="0"/>
              <a:t>Implement test payload (shellcode)</a:t>
            </a:r>
          </a:p>
          <a:p>
            <a:pPr lvl="1"/>
            <a:r>
              <a:rPr lang="en-US" dirty="0"/>
              <a:t>Verify it works</a:t>
            </a:r>
          </a:p>
          <a:p>
            <a:pPr lvl="1"/>
            <a:r>
              <a:rPr lang="en-US" dirty="0"/>
              <a:t>Sandbox (MAC) will block it</a:t>
            </a:r>
          </a:p>
          <a:p>
            <a:r>
              <a:rPr lang="en-US" dirty="0"/>
              <a:t>Implement the stage-2 payload (sandbox escape)</a:t>
            </a:r>
          </a:p>
          <a:p>
            <a:pPr lvl="1"/>
            <a:r>
              <a:rPr lang="en-US" dirty="0"/>
              <a:t>Verify it works</a:t>
            </a:r>
          </a:p>
          <a:p>
            <a:r>
              <a:rPr lang="en-US" dirty="0"/>
              <a:t>Implement the stage-3 payload (spawn a process with remote interface)</a:t>
            </a:r>
          </a:p>
          <a:p>
            <a:pPr lvl="1"/>
            <a:r>
              <a:rPr lang="en-US" dirty="0"/>
              <a:t>Verify it works</a:t>
            </a:r>
          </a:p>
          <a:p>
            <a:r>
              <a:rPr lang="en-US" dirty="0"/>
              <a:t>Putting it all together</a:t>
            </a:r>
          </a:p>
          <a:p>
            <a:pPr lvl="1"/>
            <a:r>
              <a:rPr lang="en-US" dirty="0"/>
              <a:t>Use remote write-what-where to</a:t>
            </a:r>
          </a:p>
          <a:p>
            <a:pPr lvl="2"/>
            <a:r>
              <a:rPr lang="en-US" dirty="0"/>
              <a:t>Stage-1 stack pivot </a:t>
            </a:r>
          </a:p>
          <a:p>
            <a:pPr lvl="2"/>
            <a:r>
              <a:rPr lang="en-US" dirty="0"/>
              <a:t>Stage-2 sandbox escape</a:t>
            </a:r>
          </a:p>
          <a:p>
            <a:pPr lvl="2"/>
            <a:r>
              <a:rPr lang="en-US" dirty="0"/>
              <a:t>Stage-3 spawn a process with remote interface</a:t>
            </a:r>
          </a:p>
          <a:p>
            <a:pPr lvl="1"/>
            <a:r>
              <a:rPr lang="en-US" dirty="0"/>
              <a:t>Verify it 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E1E0-AF3B-49C4-BBCB-65BD1C444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B2F0D-84C9-44C9-BEF3-CC890688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22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09342AB-AA10-4B63-BFE6-7B3CBC9F7D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233939"/>
              </p:ext>
            </p:extLst>
          </p:nvPr>
        </p:nvGraphicFramePr>
        <p:xfrm>
          <a:off x="446405" y="1757998"/>
          <a:ext cx="3922713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Visio" r:id="rId3" imgW="5863830" imgH="2921616" progId="Visio.Drawing.11">
                  <p:embed/>
                </p:oleObj>
              </mc:Choice>
              <mc:Fallback>
                <p:oleObj name="Visio" r:id="rId3" imgW="5863830" imgH="2921616" progId="Visio.Drawing.11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309342AB-AA10-4B63-BFE6-7B3CBC9F7D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405" y="1757998"/>
                        <a:ext cx="3922713" cy="199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76EEAF54-DC12-49C8-BA94-571DAF50F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BE55E1-E48B-48E6-B3A5-7D491938B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>
            <a:normAutofit/>
          </a:bodyPr>
          <a:lstStyle/>
          <a:p>
            <a:r>
              <a:rPr lang="en-US" dirty="0"/>
              <a:t>Report</a:t>
            </a:r>
          </a:p>
          <a:p>
            <a:pPr lvl="1"/>
            <a:r>
              <a:rPr lang="en-US" dirty="0"/>
              <a:t>What did we accomplish?</a:t>
            </a:r>
          </a:p>
          <a:p>
            <a:pPr lvl="1"/>
            <a:r>
              <a:rPr lang="en-US" dirty="0"/>
              <a:t>Recommend how could Apple have prevented this?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0E1E0-AF3B-49C4-BBCB-65BD1C444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B2F0D-84C9-44C9-BEF3-CC890688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47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 </a:t>
            </a:r>
            <a:r>
              <a:rPr lang="en-US" dirty="0" err="1"/>
              <a:t>ntpd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 14, Advanced case studies (OS X)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E2349-1469-4010-951A-9F4137CF185A}" type="slidenum">
              <a:rPr lang="en-US" smtClean="0"/>
              <a:t>29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F91D190-119E-4C66-AE46-4F17EA6D7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7829550" cy="103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2DEB1-23D4-4E44-8EF8-A27ABEAF5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1205820"/>
            <a:ext cx="3136900" cy="31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59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14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62500" lnSpcReduction="20000"/>
          </a:bodyPr>
          <a:lstStyle/>
          <a:p>
            <a:r>
              <a:rPr lang="en-US" sz="2000" dirty="0"/>
              <a:t>OS X</a:t>
            </a:r>
          </a:p>
          <a:p>
            <a:pPr lvl="1"/>
            <a:r>
              <a:rPr lang="en-US" sz="1600" dirty="0"/>
              <a:t>Versions</a:t>
            </a:r>
          </a:p>
          <a:p>
            <a:pPr lvl="1"/>
            <a:r>
              <a:rPr lang="en-US" sz="1600" dirty="0"/>
              <a:t>Overview</a:t>
            </a:r>
          </a:p>
          <a:p>
            <a:pPr lvl="1"/>
            <a:r>
              <a:rPr lang="en-US" sz="1600" dirty="0"/>
              <a:t>Darwin</a:t>
            </a:r>
          </a:p>
          <a:p>
            <a:pPr lvl="1"/>
            <a:r>
              <a:rPr lang="en-US" sz="1600" dirty="0"/>
              <a:t>Daemons</a:t>
            </a:r>
          </a:p>
          <a:p>
            <a:pPr lvl="1"/>
            <a:r>
              <a:rPr lang="en-US" sz="1600" dirty="0"/>
              <a:t>Relevant binary formats</a:t>
            </a:r>
          </a:p>
          <a:p>
            <a:pPr lvl="1"/>
            <a:r>
              <a:rPr lang="en-US" sz="1600" dirty="0"/>
              <a:t>Pertinent defenses</a:t>
            </a:r>
          </a:p>
          <a:p>
            <a:pPr lvl="1"/>
            <a:r>
              <a:rPr lang="en-US" sz="1600" dirty="0"/>
              <a:t>Development environment</a:t>
            </a:r>
          </a:p>
          <a:p>
            <a:r>
              <a:rPr lang="en-US" sz="2000" dirty="0"/>
              <a:t>OS X </a:t>
            </a:r>
            <a:r>
              <a:rPr lang="en-US" sz="2000" dirty="0" err="1"/>
              <a:t>ntpd</a:t>
            </a:r>
            <a:r>
              <a:rPr lang="en-US" sz="2000" dirty="0"/>
              <a:t> remote root</a:t>
            </a:r>
          </a:p>
          <a:p>
            <a:pPr lvl="1"/>
            <a:r>
              <a:rPr lang="en-US" sz="1600" dirty="0"/>
              <a:t>Apple's TN 204425</a:t>
            </a:r>
          </a:p>
          <a:p>
            <a:pPr lvl="1"/>
            <a:r>
              <a:rPr lang="en-US" sz="1600" dirty="0" err="1"/>
              <a:t>ntp</a:t>
            </a:r>
            <a:r>
              <a:rPr lang="en-US" sz="1600" dirty="0"/>
              <a:t> overview</a:t>
            </a:r>
          </a:p>
          <a:p>
            <a:pPr lvl="1"/>
            <a:r>
              <a:rPr lang="en-US" sz="1600" dirty="0" err="1"/>
              <a:t>ntpd</a:t>
            </a:r>
            <a:r>
              <a:rPr lang="en-US" sz="1600" dirty="0"/>
              <a:t> on OS X Mavericks</a:t>
            </a:r>
          </a:p>
          <a:p>
            <a:pPr lvl="1"/>
            <a:r>
              <a:rPr lang="en-US" sz="1600" dirty="0"/>
              <a:t>Finding and exploiting </a:t>
            </a:r>
            <a:r>
              <a:rPr lang="en-US" sz="1600" dirty="0" err="1"/>
              <a:t>ntpd</a:t>
            </a:r>
            <a:r>
              <a:rPr lang="en-US" sz="1600" dirty="0"/>
              <a:t> vulnerabilities</a:t>
            </a:r>
          </a:p>
          <a:p>
            <a:pPr lvl="1"/>
            <a:r>
              <a:rPr lang="en-US" sz="1600" dirty="0" err="1"/>
              <a:t>ntpd</a:t>
            </a:r>
            <a:r>
              <a:rPr lang="en-US" sz="1600" dirty="0"/>
              <a:t> vulnerability</a:t>
            </a:r>
          </a:p>
          <a:p>
            <a:pPr lvl="1"/>
            <a:r>
              <a:rPr lang="en-US" sz="1600" dirty="0" err="1"/>
              <a:t>ntpd</a:t>
            </a:r>
            <a:r>
              <a:rPr lang="en-US" sz="1600" dirty="0"/>
              <a:t> exploit sequence</a:t>
            </a:r>
          </a:p>
          <a:p>
            <a:r>
              <a:rPr lang="en-US" sz="2000" dirty="0"/>
              <a:t>ISSAP for exploiting </a:t>
            </a:r>
            <a:r>
              <a:rPr lang="en-US" sz="2000" dirty="0" err="1"/>
              <a:t>ntpd</a:t>
            </a:r>
            <a:endParaRPr lang="en-US" sz="2000" dirty="0"/>
          </a:p>
          <a:p>
            <a:pPr lvl="1"/>
            <a:r>
              <a:rPr lang="en-US" sz="1600" dirty="0"/>
              <a:t>Applying ISSAP</a:t>
            </a:r>
          </a:p>
          <a:p>
            <a:pPr lvl="1"/>
            <a:r>
              <a:rPr lang="en-US" sz="1600" dirty="0"/>
              <a:t>Planning</a:t>
            </a:r>
          </a:p>
          <a:p>
            <a:pPr lvl="1"/>
            <a:r>
              <a:rPr lang="en-US" sz="1600" dirty="0"/>
              <a:t>Knowledge management</a:t>
            </a:r>
          </a:p>
          <a:p>
            <a:pPr lvl="1"/>
            <a:r>
              <a:rPr lang="en-US" sz="1600" dirty="0"/>
              <a:t>Gather</a:t>
            </a:r>
          </a:p>
          <a:p>
            <a:pPr lvl="1"/>
            <a:r>
              <a:rPr lang="en-US" sz="1600" dirty="0"/>
              <a:t>Prepare</a:t>
            </a:r>
          </a:p>
          <a:p>
            <a:pPr lvl="1"/>
            <a:r>
              <a:rPr lang="en-US" sz="1600" dirty="0"/>
              <a:t>Comprehend</a:t>
            </a:r>
          </a:p>
          <a:p>
            <a:pPr lvl="1"/>
            <a:r>
              <a:rPr lang="en-US" sz="1600" dirty="0"/>
              <a:t>Formulate</a:t>
            </a:r>
          </a:p>
          <a:p>
            <a:pPr lvl="1"/>
            <a:r>
              <a:rPr lang="en-US" sz="1600" dirty="0"/>
              <a:t>Implement and verify</a:t>
            </a:r>
          </a:p>
          <a:p>
            <a:pPr lvl="1"/>
            <a:r>
              <a:rPr lang="en-US" sz="1600" dirty="0"/>
              <a:t>Assess</a:t>
            </a:r>
          </a:p>
          <a:p>
            <a:r>
              <a:rPr lang="en-US" sz="2000" dirty="0"/>
              <a:t>Reverse engineering </a:t>
            </a:r>
            <a:r>
              <a:rPr lang="en-US" sz="2000" dirty="0" err="1"/>
              <a:t>ntpd</a:t>
            </a:r>
            <a:endParaRPr lang="en-US" sz="2000" dirty="0"/>
          </a:p>
          <a:p>
            <a:pPr lvl="1"/>
            <a:r>
              <a:rPr lang="en-US" sz="1600" dirty="0"/>
              <a:t>RE Tools used</a:t>
            </a:r>
          </a:p>
          <a:p>
            <a:pPr lvl="1"/>
            <a:r>
              <a:rPr lang="en-US" sz="1600" dirty="0"/>
              <a:t>Basic RE</a:t>
            </a:r>
          </a:p>
          <a:p>
            <a:pPr lvl="1"/>
            <a:r>
              <a:rPr lang="en-US" sz="1600" dirty="0"/>
              <a:t>Static RE</a:t>
            </a:r>
          </a:p>
          <a:p>
            <a:pPr lvl="2"/>
            <a:r>
              <a:rPr lang="en-US" sz="1500" dirty="0"/>
              <a:t>Demonstration</a:t>
            </a:r>
          </a:p>
          <a:p>
            <a:pPr lvl="1"/>
            <a:r>
              <a:rPr lang="en-US" sz="1600" dirty="0"/>
              <a:t>Dynamic RE</a:t>
            </a:r>
          </a:p>
          <a:p>
            <a:pPr lvl="2"/>
            <a:r>
              <a:rPr lang="en-US" sz="1600" dirty="0"/>
              <a:t>Local inspection of </a:t>
            </a:r>
            <a:r>
              <a:rPr lang="en-US" sz="1600" dirty="0" err="1"/>
              <a:t>ntpd</a:t>
            </a:r>
            <a:endParaRPr lang="en-US" sz="1600" dirty="0"/>
          </a:p>
          <a:p>
            <a:pPr lvl="1"/>
            <a:r>
              <a:rPr lang="en-US" sz="1600" dirty="0"/>
              <a:t>Understanding remote client authentication</a:t>
            </a:r>
          </a:p>
          <a:p>
            <a:pPr lvl="1"/>
            <a:r>
              <a:rPr lang="en-US" sz="1600" dirty="0"/>
              <a:t>Implementing client interface to </a:t>
            </a:r>
            <a:r>
              <a:rPr lang="en-US" sz="1600" dirty="0" err="1"/>
              <a:t>ntpd</a:t>
            </a:r>
            <a:endParaRPr lang="en-US" sz="1600" dirty="0"/>
          </a:p>
          <a:p>
            <a:pPr lvl="1"/>
            <a:r>
              <a:rPr lang="en-US" sz="1600" dirty="0"/>
              <a:t>Enabling a path to exploitation (write-what-where)</a:t>
            </a:r>
          </a:p>
          <a:p>
            <a:r>
              <a:rPr lang="en-US" sz="2000" dirty="0"/>
              <a:t>Exploiting </a:t>
            </a:r>
            <a:r>
              <a:rPr lang="en-US" sz="2000" dirty="0" err="1"/>
              <a:t>ntpd</a:t>
            </a:r>
            <a:endParaRPr lang="en-US" sz="2000" dirty="0"/>
          </a:p>
          <a:p>
            <a:pPr lvl="1"/>
            <a:r>
              <a:rPr lang="en-US" sz="1600" dirty="0"/>
              <a:t>Assumptions</a:t>
            </a:r>
          </a:p>
          <a:p>
            <a:pPr lvl="1"/>
            <a:r>
              <a:rPr lang="en-US" sz="1600" dirty="0"/>
              <a:t>Preparations</a:t>
            </a:r>
          </a:p>
          <a:p>
            <a:pPr lvl="1"/>
            <a:r>
              <a:rPr lang="en-US" sz="1600" dirty="0"/>
              <a:t>Learning ROP on OS X</a:t>
            </a:r>
          </a:p>
          <a:p>
            <a:pPr lvl="2"/>
            <a:r>
              <a:rPr lang="en-US" sz="1600" dirty="0"/>
              <a:t>Demo</a:t>
            </a:r>
          </a:p>
          <a:p>
            <a:pPr lvl="1"/>
            <a:r>
              <a:rPr lang="en-US" sz="1600" dirty="0"/>
              <a:t>Implementing stage-1, </a:t>
            </a:r>
            <a:r>
              <a:rPr lang="en-US" sz="1600" dirty="0" err="1"/>
              <a:t>ntpd</a:t>
            </a:r>
            <a:r>
              <a:rPr lang="en-US" sz="1600" dirty="0"/>
              <a:t> execution</a:t>
            </a:r>
          </a:p>
          <a:p>
            <a:pPr lvl="1"/>
            <a:r>
              <a:rPr lang="en-US" sz="1600" dirty="0"/>
              <a:t>Implementing stage-2, sandbox escape</a:t>
            </a:r>
          </a:p>
          <a:p>
            <a:pPr lvl="1"/>
            <a:r>
              <a:rPr lang="en-US" sz="1600" dirty="0"/>
              <a:t>Implementing stage-3, launch shell</a:t>
            </a:r>
          </a:p>
          <a:p>
            <a:pPr lvl="1"/>
            <a:r>
              <a:rPr lang="en-US" sz="1600" dirty="0"/>
              <a:t>Accomplishments</a:t>
            </a:r>
          </a:p>
          <a:p>
            <a:r>
              <a:rPr lang="en-US" sz="2000" dirty="0"/>
              <a:t>Future work</a:t>
            </a:r>
          </a:p>
          <a:p>
            <a:pPr lvl="1"/>
            <a:r>
              <a:rPr lang="en-US" sz="1600" dirty="0"/>
              <a:t>Wish list</a:t>
            </a:r>
          </a:p>
          <a:p>
            <a:r>
              <a:rPr lang="en-US" sz="2000" dirty="0"/>
              <a:t>Questions</a:t>
            </a:r>
          </a:p>
          <a:p>
            <a:r>
              <a:rPr lang="en-US" sz="2000" dirty="0"/>
              <a:t>References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E2349-1469-4010-951A-9F4137CF185A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9/1/2017</a:t>
            </a:r>
          </a:p>
        </p:txBody>
      </p:sp>
    </p:spTree>
    <p:extLst>
      <p:ext uri="{BB962C8B-B14F-4D97-AF65-F5344CB8AC3E}">
        <p14:creationId xmlns:p14="http://schemas.microsoft.com/office/powerpoint/2010/main" val="3438509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26E3-F7D6-4218-8C58-864B665E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 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6530-C219-41D5-B1C8-AF86BA4CA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ps</a:t>
            </a:r>
            <a:r>
              <a:rPr lang="en-US" dirty="0"/>
              <a:t>, nm, </a:t>
            </a:r>
            <a:r>
              <a:rPr lang="en-US" dirty="0" err="1"/>
              <a:t>vmmap</a:t>
            </a:r>
            <a:r>
              <a:rPr lang="en-US" dirty="0"/>
              <a:t>, </a:t>
            </a:r>
            <a:r>
              <a:rPr lang="en-US" dirty="0" err="1"/>
              <a:t>otool</a:t>
            </a:r>
            <a:endParaRPr lang="en-US" dirty="0"/>
          </a:p>
          <a:p>
            <a:r>
              <a:rPr lang="en-US" dirty="0" err="1"/>
              <a:t>lldb</a:t>
            </a:r>
            <a:endParaRPr lang="en-US" dirty="0"/>
          </a:p>
          <a:p>
            <a:r>
              <a:rPr lang="en-US" dirty="0"/>
              <a:t>IDA Pro, </a:t>
            </a:r>
            <a:r>
              <a:rPr lang="en-US" dirty="0" err="1"/>
              <a:t>Hexrays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Wireshark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E35A4-0BD5-4FCE-A740-91ADCAAA7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94B53-5236-4F43-8C80-CB470CA2A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72F5B-E979-4153-A22F-D2315D07F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2514600"/>
            <a:ext cx="1266825" cy="1114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829C57-0D89-494E-BB27-6D44AA160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556125"/>
            <a:ext cx="1403350" cy="1403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6EE16F-14DB-4549-A658-7B3DDCA5C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02366"/>
            <a:ext cx="22193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0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1AB0-C7E3-495E-81AE-47F9E606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RE of </a:t>
            </a:r>
            <a:r>
              <a:rPr lang="en-US" dirty="0" err="1"/>
              <a:t>ntpd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(ISSAP-Gathering stage)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A33CB-5896-492E-99A7-D4BCA5CF6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is it?</a:t>
            </a:r>
          </a:p>
          <a:p>
            <a:endParaRPr lang="en-US" dirty="0"/>
          </a:p>
          <a:p>
            <a:r>
              <a:rPr lang="en-US" dirty="0"/>
              <a:t>What can we learn about it?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version do we have?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3B964-1481-43EF-98B4-51D2BE4B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55ED4-F01F-41BE-B833-50F1E26EE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47B17E5-69D1-48E3-978C-077EB4E70144}"/>
              </a:ext>
            </a:extLst>
          </p:cNvPr>
          <p:cNvSpPr txBox="1">
            <a:spLocks/>
          </p:cNvSpPr>
          <p:nvPr/>
        </p:nvSpPr>
        <p:spPr>
          <a:xfrm>
            <a:off x="457200" y="2133600"/>
            <a:ext cx="82296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students-Mac:~ student$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ps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-A | grep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ntp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57 ??         0:00.13 /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sbin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-c /private/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etc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ntp-restrict.conf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-n -g -p /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/run/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ntpd.pid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-f /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ntp.drift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8556EE5-FFCD-4093-8AED-274C470369EC}"/>
              </a:ext>
            </a:extLst>
          </p:cNvPr>
          <p:cNvSpPr txBox="1">
            <a:spLocks/>
          </p:cNvSpPr>
          <p:nvPr/>
        </p:nvSpPr>
        <p:spPr>
          <a:xfrm>
            <a:off x="457200" y="3505200"/>
            <a:ext cx="822960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students-Mac:~ student$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otool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hv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/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sbin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ntpd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sbin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Mach header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      magic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cputype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cpusubtype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 caps    filetype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ncmds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sizeofcmds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     flags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MH_MAGIC_64  X86_64        ALL LIB64     EXECUTE    18       1768   NOUNDEFS DYLDLINK TWOLEVEL PIE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FAEB0B-C7B2-47D0-90A9-0996D39C82B6}"/>
              </a:ext>
            </a:extLst>
          </p:cNvPr>
          <p:cNvCxnSpPr>
            <a:cxnSpLocks/>
          </p:cNvCxnSpPr>
          <p:nvPr/>
        </p:nvCxnSpPr>
        <p:spPr>
          <a:xfrm flipH="1">
            <a:off x="7848600" y="3853194"/>
            <a:ext cx="286672" cy="266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9EEEE1-FA6B-4854-BE31-057F7CFA1E88}"/>
              </a:ext>
            </a:extLst>
          </p:cNvPr>
          <p:cNvSpPr txBox="1"/>
          <p:nvPr/>
        </p:nvSpPr>
        <p:spPr>
          <a:xfrm>
            <a:off x="7940040" y="353961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ASLR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42242A-3598-42FA-BB80-096B7C5F746E}"/>
              </a:ext>
            </a:extLst>
          </p:cNvPr>
          <p:cNvSpPr/>
          <p:nvPr/>
        </p:nvSpPr>
        <p:spPr>
          <a:xfrm>
            <a:off x="2438400" y="2337562"/>
            <a:ext cx="1143000" cy="1524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566149-77D5-4476-A719-5BC96E6A9286}"/>
              </a:ext>
            </a:extLst>
          </p:cNvPr>
          <p:cNvSpPr/>
          <p:nvPr/>
        </p:nvSpPr>
        <p:spPr>
          <a:xfrm>
            <a:off x="7749582" y="4167228"/>
            <a:ext cx="314876" cy="138545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75F386-6723-434C-A3A0-7D272923B06B}"/>
              </a:ext>
            </a:extLst>
          </p:cNvPr>
          <p:cNvCxnSpPr>
            <a:cxnSpLocks/>
          </p:cNvCxnSpPr>
          <p:nvPr/>
        </p:nvCxnSpPr>
        <p:spPr>
          <a:xfrm flipH="1">
            <a:off x="3601720" y="1921505"/>
            <a:ext cx="589280" cy="42210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9D4615A-D8BA-4883-9138-FC84C69B6171}"/>
              </a:ext>
            </a:extLst>
          </p:cNvPr>
          <p:cNvSpPr txBox="1"/>
          <p:nvPr/>
        </p:nvSpPr>
        <p:spPr>
          <a:xfrm flipH="1">
            <a:off x="4119880" y="1559830"/>
            <a:ext cx="117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Binary location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2859580-4773-4965-BDB1-2C46E6953EAB}"/>
              </a:ext>
            </a:extLst>
          </p:cNvPr>
          <p:cNvSpPr txBox="1">
            <a:spLocks/>
          </p:cNvSpPr>
          <p:nvPr/>
        </p:nvSpPr>
        <p:spPr>
          <a:xfrm>
            <a:off x="482600" y="5178756"/>
            <a:ext cx="82296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students-Mac:~ student$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-x opt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: Command line arguments not allowed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- NTP daemon program - Ver. 4.2.6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7BB64D-698E-455B-B7EB-B36303C9E1D2}"/>
              </a:ext>
            </a:extLst>
          </p:cNvPr>
          <p:cNvSpPr/>
          <p:nvPr/>
        </p:nvSpPr>
        <p:spPr>
          <a:xfrm>
            <a:off x="1046480" y="5512543"/>
            <a:ext cx="2514600" cy="173464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7D94BE-AAA5-46DA-949E-4E3FFD5864CD}"/>
              </a:ext>
            </a:extLst>
          </p:cNvPr>
          <p:cNvCxnSpPr>
            <a:cxnSpLocks/>
          </p:cNvCxnSpPr>
          <p:nvPr/>
        </p:nvCxnSpPr>
        <p:spPr>
          <a:xfrm flipH="1">
            <a:off x="3601720" y="5576260"/>
            <a:ext cx="83566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9C4A884-9260-426D-9811-DF3762006258}"/>
              </a:ext>
            </a:extLst>
          </p:cNvPr>
          <p:cNvSpPr txBox="1"/>
          <p:nvPr/>
        </p:nvSpPr>
        <p:spPr>
          <a:xfrm flipH="1">
            <a:off x="4462780" y="5375074"/>
            <a:ext cx="83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v4.2.6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02605FE-D1DD-4DFE-954D-8A63DE555DD2}"/>
              </a:ext>
            </a:extLst>
          </p:cNvPr>
          <p:cNvCxnSpPr>
            <a:cxnSpLocks/>
          </p:cNvCxnSpPr>
          <p:nvPr/>
        </p:nvCxnSpPr>
        <p:spPr>
          <a:xfrm>
            <a:off x="457200" y="3413159"/>
            <a:ext cx="195928" cy="39687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C2B0D6C-B267-4550-A83E-9FCA19F54A3A}"/>
              </a:ext>
            </a:extLst>
          </p:cNvPr>
          <p:cNvSpPr txBox="1"/>
          <p:nvPr/>
        </p:nvSpPr>
        <p:spPr>
          <a:xfrm>
            <a:off x="-22512" y="3123549"/>
            <a:ext cx="87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macho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CD459C-3D8C-4778-AD65-8C1A21637E22}"/>
              </a:ext>
            </a:extLst>
          </p:cNvPr>
          <p:cNvSpPr/>
          <p:nvPr/>
        </p:nvSpPr>
        <p:spPr>
          <a:xfrm>
            <a:off x="500728" y="3857284"/>
            <a:ext cx="381000" cy="13854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EFAA17-2BB1-44AE-BD2C-756F085DA32A}"/>
              </a:ext>
            </a:extLst>
          </p:cNvPr>
          <p:cNvCxnSpPr>
            <a:cxnSpLocks/>
          </p:cNvCxnSpPr>
          <p:nvPr/>
        </p:nvCxnSpPr>
        <p:spPr>
          <a:xfrm flipH="1" flipV="1">
            <a:off x="2086804" y="4252719"/>
            <a:ext cx="503996" cy="24376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717C80-A911-4CC3-9AD5-2D996A78AE47}"/>
              </a:ext>
            </a:extLst>
          </p:cNvPr>
          <p:cNvSpPr txBox="1"/>
          <p:nvPr/>
        </p:nvSpPr>
        <p:spPr>
          <a:xfrm>
            <a:off x="2541445" y="4355068"/>
            <a:ext cx="87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64-bit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593C4-D08D-4749-B9C5-496D29836106}"/>
              </a:ext>
            </a:extLst>
          </p:cNvPr>
          <p:cNvSpPr/>
          <p:nvPr/>
        </p:nvSpPr>
        <p:spPr>
          <a:xfrm>
            <a:off x="1473200" y="4162051"/>
            <a:ext cx="613604" cy="138545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9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4" grpId="0"/>
      <p:bldP spid="16" grpId="0" animBg="1"/>
      <p:bldP spid="25" grpId="0"/>
      <p:bldP spid="32" grpId="0"/>
      <p:bldP spid="33" grpId="0" animBg="1"/>
      <p:bldP spid="37" grpId="0"/>
      <p:bldP spid="3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9CA65-66C8-41EF-BACB-BE650D374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Static RE, locating the 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87D49-566B-40AB-98AC-75AF5E4DB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1"/>
            <a:ext cx="5638801" cy="40386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RE disassembled and decompiled binary</a:t>
            </a:r>
          </a:p>
          <a:p>
            <a:r>
              <a:rPr lang="en-US" sz="2400" dirty="0"/>
              <a:t>Inspection of symbol table revealed symbols were removed by </a:t>
            </a:r>
          </a:p>
          <a:p>
            <a:r>
              <a:rPr lang="en-US" sz="2400" dirty="0"/>
              <a:t>To locate vulnerable function,         says</a:t>
            </a:r>
          </a:p>
          <a:p>
            <a:r>
              <a:rPr lang="en-US" sz="2400" dirty="0"/>
              <a:t>Locating </a:t>
            </a:r>
            <a:r>
              <a:rPr lang="en-US" sz="2400" dirty="0" err="1"/>
              <a:t>ctl_putdata</a:t>
            </a:r>
            <a:r>
              <a:rPr lang="en-US" sz="2400" dirty="0"/>
              <a:t>()</a:t>
            </a:r>
          </a:p>
          <a:p>
            <a:pPr lvl="1"/>
            <a:r>
              <a:rPr lang="en-US" sz="2000" dirty="0"/>
              <a:t>Analyze </a:t>
            </a:r>
            <a:r>
              <a:rPr lang="en-US" sz="2000" dirty="0" err="1"/>
              <a:t>ntpd</a:t>
            </a:r>
            <a:r>
              <a:rPr lang="en-US" sz="2000" dirty="0"/>
              <a:t> source project in Understand</a:t>
            </a:r>
          </a:p>
          <a:p>
            <a:pPr lvl="1"/>
            <a:r>
              <a:rPr lang="en-US" sz="2000" dirty="0"/>
              <a:t>Identify signatures in </a:t>
            </a:r>
            <a:r>
              <a:rPr lang="en-US" sz="2000" dirty="0" err="1"/>
              <a:t>ntpd</a:t>
            </a:r>
            <a:r>
              <a:rPr lang="en-US" sz="2000" dirty="0"/>
              <a:t>/</a:t>
            </a:r>
            <a:r>
              <a:rPr lang="en-US" sz="2000" dirty="0" err="1"/>
              <a:t>ntp_control.c</a:t>
            </a:r>
            <a:endParaRPr lang="en-US" sz="2000" dirty="0"/>
          </a:p>
          <a:p>
            <a:pPr lvl="2"/>
            <a:r>
              <a:rPr lang="en-US" sz="1800" dirty="0"/>
              <a:t>External functions calls</a:t>
            </a:r>
          </a:p>
          <a:p>
            <a:pPr lvl="2"/>
            <a:r>
              <a:rPr lang="en-US" sz="1800" dirty="0"/>
              <a:t>Hard-coded constants</a:t>
            </a:r>
          </a:p>
          <a:p>
            <a:pPr lvl="1"/>
            <a:r>
              <a:rPr lang="en-US" sz="2000" dirty="0"/>
              <a:t>Search disassembled/decompiled functions for signatures</a:t>
            </a:r>
          </a:p>
          <a:p>
            <a:pPr lvl="2"/>
            <a:r>
              <a:rPr lang="en-US" sz="1600" dirty="0"/>
              <a:t>Uses a constant, MAXDATALINELEN</a:t>
            </a:r>
          </a:p>
          <a:p>
            <a:pPr lvl="2"/>
            <a:r>
              <a:rPr lang="en-US" sz="1600" dirty="0"/>
              <a:t>Calls </a:t>
            </a:r>
            <a:r>
              <a:rPr lang="en-US" sz="1600" dirty="0" err="1"/>
              <a:t>ctl_flushpkt</a:t>
            </a:r>
            <a:r>
              <a:rPr lang="en-US" sz="1600" dirty="0"/>
              <a:t>() and </a:t>
            </a:r>
            <a:r>
              <a:rPr lang="en-US" sz="1600" dirty="0" err="1"/>
              <a:t>memmove</a:t>
            </a:r>
            <a:r>
              <a:rPr lang="en-US" sz="1600" dirty="0"/>
              <a:t>(); latter should have symbols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B25D0-8E20-4475-88F8-883F90EC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40A59-CFC7-4E3E-AAE6-FD98FA7FE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1266" name="Picture 2" descr="Luke Skywalker Use the Force - Luke! USE THE SOURCE!">
            <a:extLst>
              <a:ext uri="{FF2B5EF4-FFF2-40B4-BE49-F238E27FC236}">
                <a16:creationId xmlns:a16="http://schemas.microsoft.com/office/drawing/2014/main" id="{56FB4F0F-FCC1-4BBE-A2AA-B0E676A58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28151"/>
            <a:ext cx="2751434" cy="154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C361A2-3153-420B-B92C-5F26FCEB9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747" y="2181580"/>
            <a:ext cx="409577" cy="394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6084B7-8A24-4AC2-B84B-6925C4444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380" y="2516898"/>
            <a:ext cx="409576" cy="40957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E085F9-9115-4E7E-BBAC-A82314B221FA}"/>
              </a:ext>
            </a:extLst>
          </p:cNvPr>
          <p:cNvCxnSpPr>
            <a:cxnSpLocks/>
          </p:cNvCxnSpPr>
          <p:nvPr/>
        </p:nvCxnSpPr>
        <p:spPr>
          <a:xfrm>
            <a:off x="5410200" y="2721686"/>
            <a:ext cx="609600" cy="2047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A6C5A42-3E0F-488B-ACC7-0DFE6DBB41DB}"/>
              </a:ext>
            </a:extLst>
          </p:cNvPr>
          <p:cNvSpPr/>
          <p:nvPr/>
        </p:nvSpPr>
        <p:spPr>
          <a:xfrm>
            <a:off x="1579418" y="6292587"/>
            <a:ext cx="6059055" cy="483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Identified offset to be 0x82AC from base; let's confirm in IDA-Pro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4E5267-F3C8-4082-B1C3-84EB3A45ECD8}"/>
              </a:ext>
            </a:extLst>
          </p:cNvPr>
          <p:cNvSpPr txBox="1">
            <a:spLocks/>
          </p:cNvSpPr>
          <p:nvPr/>
        </p:nvSpPr>
        <p:spPr>
          <a:xfrm>
            <a:off x="457199" y="5562600"/>
            <a:ext cx="82296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$ grep -Ri MAXDATALINELEN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ntp_control.c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:#define MAXDATALINELEN       (72)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ntp_control.c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:                     if ((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dlen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datalinelen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+ 1) &gt;= MAXDATALINELEN)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91A307-0CD5-45E0-A79D-D12743413A81}"/>
              </a:ext>
            </a:extLst>
          </p:cNvPr>
          <p:cNvSpPr/>
          <p:nvPr/>
        </p:nvSpPr>
        <p:spPr>
          <a:xfrm>
            <a:off x="4152900" y="5749588"/>
            <a:ext cx="419100" cy="180577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530303-79F5-4083-9405-052BD9E60B3F}"/>
              </a:ext>
            </a:extLst>
          </p:cNvPr>
          <p:cNvCxnSpPr>
            <a:cxnSpLocks/>
          </p:cNvCxnSpPr>
          <p:nvPr/>
        </p:nvCxnSpPr>
        <p:spPr>
          <a:xfrm flipH="1">
            <a:off x="4572000" y="5470065"/>
            <a:ext cx="838200" cy="2795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90B8085-3004-4F78-AAA6-F8C60E431DF3}"/>
              </a:ext>
            </a:extLst>
          </p:cNvPr>
          <p:cNvSpPr txBox="1"/>
          <p:nvPr/>
        </p:nvSpPr>
        <p:spPr>
          <a:xfrm flipH="1">
            <a:off x="5435600" y="5268879"/>
            <a:ext cx="83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0x48</a:t>
            </a:r>
          </a:p>
        </p:txBody>
      </p:sp>
    </p:spTree>
    <p:extLst>
      <p:ext uri="{BB962C8B-B14F-4D97-AF65-F5344CB8AC3E}">
        <p14:creationId xmlns:p14="http://schemas.microsoft.com/office/powerpoint/2010/main" val="300088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FA2AF-B5B6-49B4-9AC3-C332BF72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RE, what can we learn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F10833-3312-4DFD-AA62-A9C479081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9298"/>
            <a:ext cx="8229600" cy="605539"/>
          </a:xfrm>
        </p:spPr>
        <p:txBody>
          <a:bodyPr>
            <a:normAutofit/>
          </a:bodyPr>
          <a:lstStyle/>
          <a:p>
            <a:r>
              <a:rPr lang="en-US" sz="2400" dirty="0"/>
              <a:t>Static RE was followed with local, dynamic inspection of </a:t>
            </a:r>
            <a:r>
              <a:rPr lang="en-US" sz="2400" dirty="0" err="1"/>
              <a:t>ntpd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84D02-1396-40FA-B363-4D14A421E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E57B29-1FEF-4B55-85C7-6AD35BD7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03F10C-6073-488D-A412-35784BC89566}"/>
              </a:ext>
            </a:extLst>
          </p:cNvPr>
          <p:cNvSpPr txBox="1">
            <a:spLocks/>
          </p:cNvSpPr>
          <p:nvPr/>
        </p:nvSpPr>
        <p:spPr>
          <a:xfrm>
            <a:off x="457200" y="1874837"/>
            <a:ext cx="8229600" cy="45259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students-Mac:~ student$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ps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 -A | grep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endParaRPr lang="en-US" sz="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   57 ??         0:00.39 /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sbin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 -c /private/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etc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ntp-restrict.conf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 -n -g -p /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/run/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ntpd.pid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 -f /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db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ntp.drift</a:t>
            </a:r>
            <a:endParaRPr lang="en-US" sz="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 1654 ttys000    0:00.03 grep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endParaRPr lang="en-US" sz="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sh-3.2#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lldb</a:t>
            </a:r>
            <a:endParaRPr lang="en-US" sz="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lldb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) process attach --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pid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 57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Process 57 stopped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Executable module set to "/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sbin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".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Architecture set to: x86_64-apple-macosx.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lldb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) image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[  0] BC9E6FA1-771E-33C3-BA9D-BB3E6043E703 0x000000010e9bc000 /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sbin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[ 17] 6FD3A400-4BB2-3B95-B90C-BE6E9D0D78FA 0x00007fff8d877000 /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/lib/system/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libsystem_c.dylib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lldb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) image dump sections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Dumping sections for 42 modules.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Sections for '/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usr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sbin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' (x86_64):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SectID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     Type             Load Address                             File Off.  File Size  Flags      Section 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  ---------- ---------------- ---------------------------------------  ---------- ---------- ---------- ----------------------------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  0x00000100 container        [0x0000000000000000-0x0000000100000000)* 0x00000000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0x00000000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0x00000000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.__PAGEZERO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  0x00000200 container        [0x000000010e9bc000-0x000000010ea0b000)  0x00000000 0x0004f000 0x00000000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.__TEXT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  0x00000001 code             [0x000000010e9bd2d4-0x000000010e9f8abe)  0x000012d4 0x0003b7ea 0x80000400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TEXT.__text</a:t>
            </a:r>
            <a:endParaRPr lang="en-US" sz="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  0x00000002 code             [0x000000010e9f8abe-0x000000010e9f8ef0)  0x0003cabe 0x00000432 0x80000408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TEXT.__stubs</a:t>
            </a:r>
            <a:endParaRPr lang="en-US" sz="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  0x00000003 code             [0x000000010e9f8ef0-0x000000010e9f95fe)  0x0003cef0 0x0000070e 0x80000400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.__TEXT.__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stub_helper</a:t>
            </a:r>
            <a:endParaRPr lang="en-US" sz="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  0x00000004 data-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cstr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        [0x000000010e9f9600-0x000000010ea0571c)  0x0003d600 0x0000c11c 0x00000002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.__TEXT.__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cstring</a:t>
            </a:r>
            <a:endParaRPr lang="en-US" sz="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  0x00000005 regular          [0x000000010ea05720-0x000000010ea0a8d8)  0x00049720 0x000051b8 0x00000000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.__TEXT.__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const</a:t>
            </a:r>
            <a:endParaRPr lang="en-US" sz="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  0x00000006 regular          [0x000000010ea0a8d8-0x000000010ea0b000)  0x0004e8d8 0x00000728 0x00000000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.__TEXT.__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unwind_info</a:t>
            </a:r>
            <a:endParaRPr lang="en-US" sz="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  0x00000300 container        [0x000000010ea0b000-0x000000010ea1d000)  0x0004f000 0x00007000 0x00000000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.__DATA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  0x00000007 data-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ptrs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        [0x000000010ea0b000-0x000000010ea0b050)  0x0004f000 0x00000050 0x00000006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DATA.__got</a:t>
            </a:r>
            <a:endParaRPr lang="en-US" sz="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  0x00000008 data-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ptrs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        [0x000000010ea0b050-0x000000010ea0b060)  0x0004f050 0x00000010 0x00000006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.__DATA.__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nl_symbol_ptr</a:t>
            </a:r>
            <a:endParaRPr lang="en-US" sz="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  0x00000009 data-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ptrs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        [0x000000010ea0b060-0x000000010ea0b5f8)  0x0004f060 0x00000598 0x00000007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.__DATA.__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la_symbol_ptr</a:t>
            </a:r>
            <a:endParaRPr lang="en-US" sz="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  0x0000000a data             [0x000000010ea0b600-0x000000010ea10428)  0x0004f600 0x00004e28 0x00000000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DATA.__data</a:t>
            </a:r>
            <a:endParaRPr lang="en-US" sz="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  0x0000000b regular          [0x000000010ea10430-0x000000010ea116e0)  0x00054430 0x000012b0 0x00000000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.__DATA.__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const</a:t>
            </a:r>
            <a:endParaRPr lang="en-US" sz="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  0x0000000c zero-fill        [0x000000010ea116e0-0x000000010ea179a0)  0x00000000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0x00000000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 0x00000001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.__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DATA.__common</a:t>
            </a:r>
            <a:endParaRPr lang="en-US" sz="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  0x0000000d zero-fill        [0x000000010ea179a0-0x000000010ea1cc20)  0x00000000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0x00000000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 0x00000001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.__DATA.__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bss</a:t>
            </a:r>
            <a:endParaRPr lang="en-US" sz="8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  0x00000400 container        [0x000000010ea1d000-0x000000010ea24000)  0x00056000 0x00005530 0x00000000 </a:t>
            </a:r>
            <a:r>
              <a:rPr lang="en-US" sz="800" dirty="0" err="1">
                <a:latin typeface="Courier New" pitchFamily="49" charset="0"/>
                <a:cs typeface="Courier New" pitchFamily="49" charset="0"/>
              </a:rPr>
              <a:t>ntpd</a:t>
            </a:r>
            <a:r>
              <a:rPr lang="en-US" sz="800" dirty="0">
                <a:latin typeface="Courier New" pitchFamily="49" charset="0"/>
                <a:cs typeface="Courier New" pitchFamily="49" charset="0"/>
              </a:rPr>
              <a:t>.__LINKEDIT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78EC1B-1A50-497B-A840-4BB682D18634}"/>
              </a:ext>
            </a:extLst>
          </p:cNvPr>
          <p:cNvSpPr/>
          <p:nvPr/>
        </p:nvSpPr>
        <p:spPr>
          <a:xfrm>
            <a:off x="923058" y="3475037"/>
            <a:ext cx="1257300" cy="1524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C368C8-D101-41C0-B8AA-842E1EBA4008}"/>
              </a:ext>
            </a:extLst>
          </p:cNvPr>
          <p:cNvSpPr/>
          <p:nvPr/>
        </p:nvSpPr>
        <p:spPr>
          <a:xfrm>
            <a:off x="919771" y="2865437"/>
            <a:ext cx="709714" cy="1524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E00F74-270A-414E-9C52-EEAB63E3D173}"/>
              </a:ext>
            </a:extLst>
          </p:cNvPr>
          <p:cNvSpPr/>
          <p:nvPr/>
        </p:nvSpPr>
        <p:spPr>
          <a:xfrm>
            <a:off x="665016" y="2022618"/>
            <a:ext cx="227046" cy="1524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91DD8C-4620-467F-9858-865AFEAFD620}"/>
              </a:ext>
            </a:extLst>
          </p:cNvPr>
          <p:cNvSpPr/>
          <p:nvPr/>
        </p:nvSpPr>
        <p:spPr>
          <a:xfrm>
            <a:off x="926698" y="2396691"/>
            <a:ext cx="1511702" cy="1524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08BFFF-EB06-4246-82D7-C54C2857E2E3}"/>
              </a:ext>
            </a:extLst>
          </p:cNvPr>
          <p:cNvCxnSpPr>
            <a:cxnSpLocks/>
          </p:cNvCxnSpPr>
          <p:nvPr/>
        </p:nvCxnSpPr>
        <p:spPr>
          <a:xfrm>
            <a:off x="326158" y="1996300"/>
            <a:ext cx="298624" cy="8851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AD716C-35B5-4B90-9BFA-0915997DB642}"/>
              </a:ext>
            </a:extLst>
          </p:cNvPr>
          <p:cNvSpPr txBox="1"/>
          <p:nvPr/>
        </p:nvSpPr>
        <p:spPr>
          <a:xfrm flipH="1">
            <a:off x="40583" y="1672899"/>
            <a:ext cx="58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pid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09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28301"/>
            <a:ext cx="570547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200400" y="4575629"/>
            <a:ext cx="3276600" cy="22289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05600" y="4575629"/>
            <a:ext cx="2290499" cy="7964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BB4A2-D669-418F-8641-7E2A82BE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client authentication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99119-7BCE-44C4-AE42-B219B120A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FDA8B-1475-4A56-8089-E849E01A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7CC0345-CDAA-4088-B147-58CED5288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209800"/>
          </a:xfrm>
        </p:spPr>
        <p:txBody>
          <a:bodyPr>
            <a:normAutofit/>
          </a:bodyPr>
          <a:lstStyle/>
          <a:p>
            <a:r>
              <a:rPr lang="en-US" sz="2000" dirty="0" err="1"/>
              <a:t>Wireshark</a:t>
            </a:r>
            <a:r>
              <a:rPr lang="en-US" sz="2000" dirty="0"/>
              <a:t> protocol RE </a:t>
            </a:r>
          </a:p>
          <a:p>
            <a:pPr lvl="1"/>
            <a:r>
              <a:rPr lang="en-US" sz="1800" dirty="0"/>
              <a:t>Use of public dissectors, then used gain insight to interpret specification</a:t>
            </a:r>
          </a:p>
          <a:p>
            <a:r>
              <a:rPr lang="en-US" sz="2000" dirty="0"/>
              <a:t>Keys are given IDs on the host system</a:t>
            </a:r>
          </a:p>
          <a:p>
            <a:pPr lvl="1"/>
            <a:r>
              <a:rPr lang="en-US" sz="1800" dirty="0"/>
              <a:t>IDs are associated with particular action (e.g. </a:t>
            </a:r>
            <a:r>
              <a:rPr lang="en-US" sz="1800" i="1" dirty="0"/>
              <a:t>control, request)</a:t>
            </a:r>
          </a:p>
          <a:p>
            <a:r>
              <a:rPr lang="en-US" sz="2000" dirty="0"/>
              <a:t> A hash of the expected password and packet/payload are checked before requested actions are fulfilled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967" y="4898122"/>
            <a:ext cx="2955197" cy="1889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299" y="4919794"/>
            <a:ext cx="11811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6238" y="4575629"/>
            <a:ext cx="153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/</a:t>
            </a:r>
            <a:r>
              <a:rPr lang="en-US" i="1" dirty="0" err="1"/>
              <a:t>etc</a:t>
            </a:r>
            <a:r>
              <a:rPr lang="en-US" i="1" dirty="0"/>
              <a:t>/</a:t>
            </a:r>
            <a:r>
              <a:rPr lang="en-US" i="1" dirty="0" err="1"/>
              <a:t>ntpd.conf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705600" y="4560290"/>
            <a:ext cx="2290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/private/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ntpd.keys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7BB64D-698E-455B-B7EB-B36303C9E1D2}"/>
              </a:ext>
            </a:extLst>
          </p:cNvPr>
          <p:cNvSpPr/>
          <p:nvPr/>
        </p:nvSpPr>
        <p:spPr>
          <a:xfrm>
            <a:off x="3386356" y="6209294"/>
            <a:ext cx="800778" cy="53440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7BB64D-698E-455B-B7EB-B36303C9E1D2}"/>
              </a:ext>
            </a:extLst>
          </p:cNvPr>
          <p:cNvSpPr/>
          <p:nvPr/>
        </p:nvSpPr>
        <p:spPr>
          <a:xfrm>
            <a:off x="7285466" y="4982253"/>
            <a:ext cx="1155933" cy="22769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187134" y="5080763"/>
            <a:ext cx="3094510" cy="1380395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15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BB4A2-D669-418F-8641-7E2A82BE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client interface to </a:t>
            </a:r>
            <a:r>
              <a:rPr lang="en-US" dirty="0" err="1"/>
              <a:t>ntpd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99119-7BCE-44C4-AE42-B219B120A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FDA8B-1475-4A56-8089-E849E01A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6" y="1295400"/>
            <a:ext cx="7783423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BB64D-698E-455B-B7EB-B36303C9E1D2}"/>
              </a:ext>
            </a:extLst>
          </p:cNvPr>
          <p:cNvSpPr/>
          <p:nvPr/>
        </p:nvSpPr>
        <p:spPr>
          <a:xfrm>
            <a:off x="533400" y="3810904"/>
            <a:ext cx="1143000" cy="22769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C4A884-9260-426D-9811-DF3762006258}"/>
              </a:ext>
            </a:extLst>
          </p:cNvPr>
          <p:cNvSpPr txBox="1"/>
          <p:nvPr/>
        </p:nvSpPr>
        <p:spPr>
          <a:xfrm flipH="1">
            <a:off x="2208481" y="3702824"/>
            <a:ext cx="144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“session ID”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7BB64D-698E-455B-B7EB-B36303C9E1D2}"/>
              </a:ext>
            </a:extLst>
          </p:cNvPr>
          <p:cNvSpPr/>
          <p:nvPr/>
        </p:nvSpPr>
        <p:spPr>
          <a:xfrm>
            <a:off x="369116" y="5410199"/>
            <a:ext cx="1764484" cy="395931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7D94BE-AAA5-46DA-949E-4E3FFD5864CD}"/>
              </a:ext>
            </a:extLst>
          </p:cNvPr>
          <p:cNvCxnSpPr>
            <a:cxnSpLocks/>
          </p:cNvCxnSpPr>
          <p:nvPr/>
        </p:nvCxnSpPr>
        <p:spPr>
          <a:xfrm flipH="1">
            <a:off x="2133600" y="5608164"/>
            <a:ext cx="83566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C4A884-9260-426D-9811-DF3762006258}"/>
              </a:ext>
            </a:extLst>
          </p:cNvPr>
          <p:cNvSpPr txBox="1"/>
          <p:nvPr/>
        </p:nvSpPr>
        <p:spPr>
          <a:xfrm flipH="1">
            <a:off x="2997922" y="5410199"/>
            <a:ext cx="5384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Data is populated on a read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B050"/>
                </a:solidFill>
              </a:rPr>
              <a:t>Auth</a:t>
            </a:r>
            <a:r>
              <a:rPr lang="en-US" dirty="0">
                <a:solidFill>
                  <a:srgbClr val="00B050"/>
                </a:solidFill>
              </a:rPr>
              <a:t> is populated only when the command requires authentication (e.g. write)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7BB64D-698E-455B-B7EB-B36303C9E1D2}"/>
              </a:ext>
            </a:extLst>
          </p:cNvPr>
          <p:cNvSpPr/>
          <p:nvPr/>
        </p:nvSpPr>
        <p:spPr>
          <a:xfrm>
            <a:off x="533400" y="4135539"/>
            <a:ext cx="1371600" cy="22769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7D94BE-AAA5-46DA-949E-4E3FFD5864CD}"/>
              </a:ext>
            </a:extLst>
          </p:cNvPr>
          <p:cNvCxnSpPr>
            <a:cxnSpLocks/>
          </p:cNvCxnSpPr>
          <p:nvPr/>
        </p:nvCxnSpPr>
        <p:spPr>
          <a:xfrm flipH="1">
            <a:off x="1905000" y="4267200"/>
            <a:ext cx="615972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C4A884-9260-426D-9811-DF3762006258}"/>
              </a:ext>
            </a:extLst>
          </p:cNvPr>
          <p:cNvSpPr txBox="1"/>
          <p:nvPr/>
        </p:nvSpPr>
        <p:spPr>
          <a:xfrm flipH="1">
            <a:off x="2445471" y="4075435"/>
            <a:ext cx="205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Peer ID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7BB64D-698E-455B-B7EB-B36303C9E1D2}"/>
              </a:ext>
            </a:extLst>
          </p:cNvPr>
          <p:cNvSpPr/>
          <p:nvPr/>
        </p:nvSpPr>
        <p:spPr>
          <a:xfrm>
            <a:off x="522914" y="4454479"/>
            <a:ext cx="1371600" cy="22769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7D94BE-AAA5-46DA-949E-4E3FFD5864CD}"/>
              </a:ext>
            </a:extLst>
          </p:cNvPr>
          <p:cNvCxnSpPr>
            <a:cxnSpLocks/>
          </p:cNvCxnSpPr>
          <p:nvPr/>
        </p:nvCxnSpPr>
        <p:spPr>
          <a:xfrm flipH="1">
            <a:off x="1905000" y="4572000"/>
            <a:ext cx="6858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C4A884-9260-426D-9811-DF3762006258}"/>
              </a:ext>
            </a:extLst>
          </p:cNvPr>
          <p:cNvSpPr txBox="1"/>
          <p:nvPr/>
        </p:nvSpPr>
        <p:spPr>
          <a:xfrm flipH="1">
            <a:off x="2520972" y="4386044"/>
            <a:ext cx="205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Length of payload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7D94BE-AAA5-46DA-949E-4E3FFD5864CD}"/>
              </a:ext>
            </a:extLst>
          </p:cNvPr>
          <p:cNvCxnSpPr>
            <a:cxnSpLocks/>
          </p:cNvCxnSpPr>
          <p:nvPr/>
        </p:nvCxnSpPr>
        <p:spPr>
          <a:xfrm flipH="1">
            <a:off x="1676400" y="3924752"/>
            <a:ext cx="615972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16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3" grpId="0"/>
      <p:bldP spid="15" grpId="0" animBg="1"/>
      <p:bldP spid="17" grpId="0"/>
      <p:bldP spid="18" grpId="0" animBg="1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327324"/>
            <a:ext cx="3317529" cy="2187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24A6D-1069-4842-9708-6B44B233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Enabling a path for exploitation</a:t>
            </a:r>
            <a:br>
              <a:rPr lang="en-US" dirty="0"/>
            </a:br>
            <a:r>
              <a:rPr lang="en-US" dirty="0"/>
              <a:t>(write-what-where)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46CA4-9859-498A-8BE2-F11EFB312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57912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Internal buffer used for read and writes to </a:t>
            </a:r>
            <a:r>
              <a:rPr lang="en-US" sz="2000" dirty="0" err="1"/>
              <a:t>ntpd</a:t>
            </a:r>
            <a:endParaRPr lang="en-US" sz="2000" dirty="0"/>
          </a:p>
          <a:p>
            <a:r>
              <a:rPr lang="en-US" sz="2000" dirty="0"/>
              <a:t>Vulnerability</a:t>
            </a:r>
          </a:p>
          <a:p>
            <a:pPr lvl="1"/>
            <a:r>
              <a:rPr lang="en-US" sz="1800" dirty="0"/>
              <a:t>No size checking when performing </a:t>
            </a:r>
            <a:r>
              <a:rPr lang="en-US" sz="1800" dirty="0" err="1"/>
              <a:t>memmove</a:t>
            </a:r>
            <a:endParaRPr lang="en-US" sz="1800" dirty="0"/>
          </a:p>
          <a:p>
            <a:pPr lvl="1"/>
            <a:r>
              <a:rPr lang="en-US" sz="1800" dirty="0"/>
              <a:t>Binary is compiled with </a:t>
            </a:r>
            <a:r>
              <a:rPr lang="en-US" sz="1800" i="1" dirty="0"/>
              <a:t>buffer</a:t>
            </a:r>
            <a:r>
              <a:rPr lang="en-US" sz="1800" dirty="0"/>
              <a:t> located at a </a:t>
            </a:r>
            <a:r>
              <a:rPr lang="en-US" sz="1800" b="1" dirty="0"/>
              <a:t>lower</a:t>
            </a:r>
            <a:r>
              <a:rPr lang="en-US" sz="1800" b="1" i="1" dirty="0"/>
              <a:t> </a:t>
            </a:r>
            <a:r>
              <a:rPr lang="en-US" sz="1800" dirty="0"/>
              <a:t>address than </a:t>
            </a:r>
            <a:r>
              <a:rPr lang="en-US" sz="1800" i="1" dirty="0" err="1"/>
              <a:t>datapt</a:t>
            </a:r>
            <a:endParaRPr lang="en-US" sz="1800" i="1" dirty="0"/>
          </a:p>
          <a:p>
            <a:pPr lvl="1"/>
            <a:r>
              <a:rPr lang="en-US" sz="1800" dirty="0"/>
              <a:t>‘Current index’ pointer </a:t>
            </a:r>
            <a:r>
              <a:rPr lang="en-US" sz="1800" i="1" dirty="0" err="1"/>
              <a:t>datapt</a:t>
            </a:r>
            <a:r>
              <a:rPr lang="en-US" sz="1800" dirty="0"/>
              <a:t> is not kept locally (stack or otherwise) and is reloaded from memory on each use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000" dirty="0"/>
              <a:t>Exploiting</a:t>
            </a:r>
          </a:p>
          <a:p>
            <a:pPr lvl="1"/>
            <a:r>
              <a:rPr lang="en-US" sz="1800" dirty="0"/>
              <a:t>Write two variables:</a:t>
            </a:r>
          </a:p>
          <a:p>
            <a:pPr lvl="2"/>
            <a:r>
              <a:rPr lang="en-US" sz="1800" dirty="0"/>
              <a:t>First variable will write to </a:t>
            </a:r>
            <a:r>
              <a:rPr lang="en-US" sz="1800" i="1" dirty="0"/>
              <a:t>buffer</a:t>
            </a:r>
            <a:r>
              <a:rPr lang="en-US" sz="1800" dirty="0"/>
              <a:t>, several locations following, and the lower three bytes of </a:t>
            </a:r>
            <a:r>
              <a:rPr lang="en-US" sz="1800" i="1" dirty="0" err="1"/>
              <a:t>datapt</a:t>
            </a:r>
            <a:r>
              <a:rPr lang="en-US" sz="1800" i="1" dirty="0"/>
              <a:t> </a:t>
            </a:r>
            <a:r>
              <a:rPr lang="en-US" sz="1800" dirty="0"/>
              <a:t>(thus redirecting future writes)</a:t>
            </a:r>
          </a:p>
          <a:p>
            <a:pPr lvl="2"/>
            <a:r>
              <a:rPr lang="en-US" sz="1800" dirty="0"/>
              <a:t>Second variable write will be written to wherever </a:t>
            </a:r>
            <a:r>
              <a:rPr lang="en-US" sz="1800" i="1" dirty="0" err="1"/>
              <a:t>datapt</a:t>
            </a:r>
            <a:r>
              <a:rPr lang="en-US" sz="1800" i="1" dirty="0"/>
              <a:t> </a:t>
            </a:r>
            <a:r>
              <a:rPr lang="en-US" sz="1800" dirty="0"/>
              <a:t>now points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D4AB2-AB8B-42DC-92AC-73E6B057B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B7D55-EE5F-4908-A110-C5631E34D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697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exploiting </a:t>
            </a:r>
            <a:r>
              <a:rPr lang="en-US" dirty="0" err="1"/>
              <a:t>ntpd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/>
          <a:lstStyle/>
          <a:p>
            <a:r>
              <a:rPr lang="en-US" dirty="0"/>
              <a:t>Lecture 14, Advanced case studies (OS X)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E2349-1469-4010-951A-9F4137CF185A}" type="slidenum">
              <a:rPr lang="en-US" smtClean="0"/>
              <a:t>37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36D1A5F-EA46-4BAF-AD31-FE133C2D7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7829550" cy="103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E34725-10FC-4684-87A3-E81206C7B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381" y="1530233"/>
            <a:ext cx="3302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26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B87D-32A5-4432-ABE2-717BC5CE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07EBF-1E0C-48B5-9EFB-4AABACC85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assume</a:t>
            </a:r>
          </a:p>
          <a:p>
            <a:pPr lvl="1"/>
            <a:r>
              <a:rPr lang="en-US" dirty="0"/>
              <a:t>Authentication details are known</a:t>
            </a:r>
          </a:p>
          <a:p>
            <a:pPr lvl="1"/>
            <a:r>
              <a:rPr lang="en-US" dirty="0"/>
              <a:t>ASLR slide is known (</a:t>
            </a:r>
            <a:r>
              <a:rPr lang="en-US" dirty="0" err="1"/>
              <a:t>lldb</a:t>
            </a:r>
            <a:r>
              <a:rPr lang="en-US" dirty="0"/>
              <a:t> is your friend)</a:t>
            </a:r>
          </a:p>
          <a:p>
            <a:r>
              <a:rPr lang="en-US" dirty="0"/>
              <a:t>For those who aren't as lazy as we are</a:t>
            </a:r>
          </a:p>
          <a:p>
            <a:pPr lvl="1"/>
            <a:r>
              <a:rPr lang="en-US" dirty="0"/>
              <a:t>Due to some poor crypto implementation</a:t>
            </a:r>
          </a:p>
          <a:p>
            <a:pPr lvl="2"/>
            <a:r>
              <a:rPr lang="en-US" dirty="0" err="1"/>
              <a:t>ntpd's</a:t>
            </a:r>
            <a:r>
              <a:rPr lang="en-US" dirty="0"/>
              <a:t> control-packet authentication mechanism can be bypassed via brute force</a:t>
            </a:r>
          </a:p>
          <a:p>
            <a:pPr lvl="1"/>
            <a:r>
              <a:rPr lang="en-US" dirty="0"/>
              <a:t>By exploiting a convenient information leak vulnerability</a:t>
            </a:r>
          </a:p>
          <a:p>
            <a:pPr lvl="2"/>
            <a:r>
              <a:rPr lang="en-US" dirty="0"/>
              <a:t>Addresses can be determined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ACA3-8544-4408-8F88-36CD53538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3CF19-F680-4DBD-9B8B-50FF21B8E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02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8A88-E909-42C2-9724-C1D835B88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558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Preparations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FE901-6796-4486-A719-9BA72D4E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5805E-C7B1-44FA-8710-20527E23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0980FA-31CC-4B7A-A899-AFB3DC98D649}"/>
              </a:ext>
            </a:extLst>
          </p:cNvPr>
          <p:cNvSpPr txBox="1">
            <a:spLocks/>
          </p:cNvSpPr>
          <p:nvPr/>
        </p:nvSpPr>
        <p:spPr>
          <a:xfrm>
            <a:off x="444631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F8DBE5-69A3-46C2-821A-1EA78F3ED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58" y="2820127"/>
            <a:ext cx="8062274" cy="4525963"/>
          </a:xfrm>
        </p:spPr>
        <p:txBody>
          <a:bodyPr/>
          <a:lstStyle/>
          <a:p>
            <a:r>
              <a:rPr lang="en-US" dirty="0"/>
              <a:t>Setup</a:t>
            </a:r>
          </a:p>
          <a:p>
            <a:pPr lvl="1"/>
            <a:r>
              <a:rPr lang="en-US" dirty="0"/>
              <a:t>Mavericks OSX Vulnerable VM (Must not be connected to the Internet) – OSX 10.9</a:t>
            </a:r>
          </a:p>
          <a:p>
            <a:pPr lvl="1"/>
            <a:r>
              <a:rPr lang="en-US" dirty="0"/>
              <a:t>Mac OS Sierra Attack VM – OSX 10.12</a:t>
            </a:r>
          </a:p>
          <a:p>
            <a:pPr lvl="1"/>
            <a:r>
              <a:rPr lang="en-US" dirty="0"/>
              <a:t>VMware Fusion with vulnerable OS X installed as a guest OR a </a:t>
            </a:r>
            <a:r>
              <a:rPr lang="en-US" dirty="0" err="1"/>
              <a:t>Vmware</a:t>
            </a:r>
            <a:r>
              <a:rPr lang="en-US" dirty="0"/>
              <a:t> Workstation with an </a:t>
            </a:r>
            <a:r>
              <a:rPr lang="en-US" dirty="0" err="1"/>
              <a:t>Unlocker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62EE47-795F-403A-B0F0-CA60C1445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483995"/>
            <a:ext cx="2057400" cy="1183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FC36C9-9CC3-4C9E-B2C3-745731997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483995"/>
            <a:ext cx="198120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2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X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 14, Advanced case studies (OS X)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E2349-1469-4010-951A-9F4137CF185A}" type="slidenum">
              <a:rPr lang="en-US" smtClean="0"/>
              <a:t>4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F7DE706-5F70-40AF-9E13-B9B38409B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7829550" cy="103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24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8A88-E909-42C2-9724-C1D835B8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Preparations (cont.)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FE901-6796-4486-A719-9BA72D4E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5805E-C7B1-44FA-8710-20527E23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0980FA-31CC-4B7A-A899-AFB3DC98D649}"/>
              </a:ext>
            </a:extLst>
          </p:cNvPr>
          <p:cNvSpPr txBox="1">
            <a:spLocks/>
          </p:cNvSpPr>
          <p:nvPr/>
        </p:nvSpPr>
        <p:spPr>
          <a:xfrm>
            <a:off x="444631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F8DBE5-69A3-46C2-821A-1EA78F3ED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8" y="1364204"/>
            <a:ext cx="7988431" cy="2347585"/>
          </a:xfrm>
        </p:spPr>
        <p:txBody>
          <a:bodyPr/>
          <a:lstStyle/>
          <a:p>
            <a:r>
              <a:rPr lang="en-US" dirty="0"/>
              <a:t>Setting up Sierra</a:t>
            </a:r>
          </a:p>
          <a:p>
            <a:pPr lvl="1"/>
            <a:r>
              <a:rPr lang="en-US" sz="2000" dirty="0"/>
              <a:t>Install </a:t>
            </a:r>
            <a:r>
              <a:rPr lang="en-US" sz="2000" dirty="0" err="1"/>
              <a:t>xtools</a:t>
            </a:r>
            <a:endParaRPr lang="en-US" sz="2000" dirty="0"/>
          </a:p>
          <a:p>
            <a:pPr lvl="1"/>
            <a:r>
              <a:rPr lang="en-US" sz="2000" dirty="0"/>
              <a:t>Build </a:t>
            </a:r>
            <a:r>
              <a:rPr lang="en-US" sz="2000" dirty="0" err="1"/>
              <a:t>Openssl</a:t>
            </a:r>
            <a:endParaRPr lang="en-US" sz="2000" dirty="0"/>
          </a:p>
          <a:p>
            <a:pPr lvl="1"/>
            <a:r>
              <a:rPr lang="en-US" sz="2000" dirty="0"/>
              <a:t>Disable Gatekeeper and SIP</a:t>
            </a:r>
          </a:p>
          <a:p>
            <a:pPr lvl="1"/>
            <a:endParaRPr lang="en-US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16857B62-17CC-492E-A6CF-201F5B72C006}"/>
              </a:ext>
            </a:extLst>
          </p:cNvPr>
          <p:cNvSpPr txBox="1">
            <a:spLocks/>
          </p:cNvSpPr>
          <p:nvPr/>
        </p:nvSpPr>
        <p:spPr>
          <a:xfrm>
            <a:off x="685799" y="3505200"/>
            <a:ext cx="7988431" cy="28878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Setting up Mavericks</a:t>
            </a:r>
          </a:p>
          <a:p>
            <a:pPr lvl="1"/>
            <a:r>
              <a:rPr lang="en-US" sz="2200" dirty="0"/>
              <a:t>Do not connect to internet (Apple might patch </a:t>
            </a:r>
            <a:r>
              <a:rPr lang="en-US" sz="2200" dirty="0" err="1"/>
              <a:t>ntpd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Enable SSH server</a:t>
            </a:r>
          </a:p>
          <a:p>
            <a:pPr lvl="1"/>
            <a:r>
              <a:rPr lang="en-US" sz="2200" dirty="0"/>
              <a:t>Secure copy (</a:t>
            </a:r>
            <a:r>
              <a:rPr lang="en-US" sz="2200" dirty="0" err="1"/>
              <a:t>scp</a:t>
            </a:r>
            <a:r>
              <a:rPr lang="en-US" sz="2200" dirty="0"/>
              <a:t>) command line tools to the guest VM from the host OS</a:t>
            </a:r>
          </a:p>
          <a:p>
            <a:pPr lvl="1"/>
            <a:r>
              <a:rPr lang="en-US" sz="2200" dirty="0"/>
              <a:t>Install command line tools (i.e., </a:t>
            </a:r>
            <a:r>
              <a:rPr lang="en-US" sz="2200" dirty="0" err="1"/>
              <a:t>lldb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Setup </a:t>
            </a:r>
            <a:r>
              <a:rPr lang="en-US" sz="2200" dirty="0" err="1"/>
              <a:t>ntpd</a:t>
            </a:r>
            <a:r>
              <a:rPr lang="en-US" sz="2200" dirty="0"/>
              <a:t> authentication</a:t>
            </a:r>
          </a:p>
          <a:p>
            <a:pPr lvl="1"/>
            <a:r>
              <a:rPr lang="en-US" sz="2200" dirty="0"/>
              <a:t>Test that you can </a:t>
            </a:r>
            <a:r>
              <a:rPr lang="en-US" sz="2200" dirty="0" err="1"/>
              <a:t>ntpq</a:t>
            </a:r>
            <a:r>
              <a:rPr lang="en-US" sz="2200" dirty="0"/>
              <a:t> connect from Sierra development VM on local, virtual network to the Mavericks VM's </a:t>
            </a:r>
            <a:r>
              <a:rPr lang="en-US" sz="2200" dirty="0" err="1"/>
              <a:t>ntpd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10803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D751E5-15CD-4D93-ADAE-7531B8405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28800"/>
            <a:ext cx="7620000" cy="4407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378A88-E909-42C2-9724-C1D835B88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Learning ROP on OS 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99028-ED32-4651-84D6-FBD64FB0B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Simple vulnerable program for demonstrating a ROP chain exploit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FE901-6796-4486-A719-9BA72D4E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5805E-C7B1-44FA-8710-20527E23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78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8A88-E909-42C2-9724-C1D835B88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Learning ROP on OS X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99028-ED32-4651-84D6-FBD64FB0B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Implementing the exploit, determining </a:t>
            </a:r>
            <a:r>
              <a:rPr lang="en-US" sz="2000" dirty="0" err="1"/>
              <a:t>libsystem_c.dylib's</a:t>
            </a:r>
            <a:r>
              <a:rPr lang="en-US" sz="2000" dirty="0"/>
              <a:t> base address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FE901-6796-4486-A719-9BA72D4E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5805E-C7B1-44FA-8710-20527E23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0A4F7B-05DA-45D6-B09D-BD78A64B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1752600"/>
            <a:ext cx="72104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25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8A88-E909-42C2-9724-C1D835B88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Learning ROP on OS X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99028-ED32-4651-84D6-FBD64FB0B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Implementing the exploit, determining the binary's data segment base address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FE901-6796-4486-A719-9BA72D4E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5805E-C7B1-44FA-8710-20527E23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2717A-CBE9-4D07-B550-3AA8B6B81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2286000"/>
            <a:ext cx="35814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61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8A88-E909-42C2-9724-C1D835B88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Learning ROP on OS X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99028-ED32-4651-84D6-FBD64FB0B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Implementing the exploit, calling </a:t>
            </a:r>
            <a:r>
              <a:rPr lang="en-US" sz="2000" dirty="0" err="1"/>
              <a:t>execve</a:t>
            </a:r>
            <a:r>
              <a:rPr lang="en-US" sz="2000" dirty="0"/>
              <a:t>() in OS X 64-bit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FE901-6796-4486-A719-9BA72D4E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5805E-C7B1-44FA-8710-20527E23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6C33A-522F-4D73-9535-7B461338A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38" y="1886078"/>
            <a:ext cx="8966462" cy="243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5766B8-9390-4FB0-A7EC-CA1E51236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348655"/>
            <a:ext cx="5448300" cy="208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98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8A88-E909-42C2-9724-C1D835B88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Learning ROP on OS X (cont.)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FE901-6796-4486-A719-9BA72D4E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5805E-C7B1-44FA-8710-20527E23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7399226-77A6-4237-8122-1A490E92CC72}"/>
              </a:ext>
            </a:extLst>
          </p:cNvPr>
          <p:cNvSpPr txBox="1">
            <a:spLocks/>
          </p:cNvSpPr>
          <p:nvPr/>
        </p:nvSpPr>
        <p:spPr>
          <a:xfrm>
            <a:off x="457200" y="1371600"/>
            <a:ext cx="8229600" cy="2585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Implementing the exploit, locating ROP gadgets</a:t>
            </a:r>
          </a:p>
          <a:p>
            <a:pPr lvl="1"/>
            <a:r>
              <a:rPr lang="en-US" sz="2400" dirty="0"/>
              <a:t>Manually (e.g., using IDA Pro), because it works</a:t>
            </a:r>
          </a:p>
          <a:p>
            <a:pPr lvl="1"/>
            <a:r>
              <a:rPr lang="en-US" sz="2400" dirty="0"/>
              <a:t>Use tools, when they work</a:t>
            </a:r>
          </a:p>
          <a:p>
            <a:pPr lvl="2"/>
            <a:r>
              <a:rPr lang="en-US" dirty="0" err="1"/>
              <a:t>ROPGadget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GitHub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ROPPER (</a:t>
            </a:r>
            <a:r>
              <a:rPr lang="en-US" dirty="0">
                <a:hlinkClick r:id="rId3"/>
              </a:rPr>
              <a:t>GitHub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Font typeface="Arial" pitchFamily="34" charset="0"/>
              <a:buNone/>
            </a:pPr>
            <a:endParaRPr lang="en-US" sz="2000" dirty="0">
              <a:highlight>
                <a:srgbClr val="00FF00"/>
              </a:highlight>
            </a:endParaRPr>
          </a:p>
        </p:txBody>
      </p:sp>
      <p:pic>
        <p:nvPicPr>
          <p:cNvPr id="10242" name="Picture 2" descr="Dumb and Dumber Party - We wrote your Open source">
            <a:extLst>
              <a:ext uri="{FF2B5EF4-FFF2-40B4-BE49-F238E27FC236}">
                <a16:creationId xmlns:a16="http://schemas.microsoft.com/office/drawing/2014/main" id="{0D65DB13-F42C-44E2-8DA5-F72267884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657600"/>
            <a:ext cx="47625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47558-2821-4333-83E8-7C247090C99B}"/>
              </a:ext>
            </a:extLst>
          </p:cNvPr>
          <p:cNvSpPr txBox="1"/>
          <p:nvPr/>
        </p:nvSpPr>
        <p:spPr>
          <a:xfrm>
            <a:off x="3352800" y="6356350"/>
            <a:ext cx="476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Despite the amazing efforts of the community, there are still many issues with security tools</a:t>
            </a:r>
          </a:p>
        </p:txBody>
      </p:sp>
    </p:spTree>
    <p:extLst>
      <p:ext uri="{BB962C8B-B14F-4D97-AF65-F5344CB8AC3E}">
        <p14:creationId xmlns:p14="http://schemas.microsoft.com/office/powerpoint/2010/main" val="385278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8A88-E909-42C2-9724-C1D835B88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Learning ROP on OS X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99028-ED32-4651-84D6-FBD64FB0B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Implementing the exploit, creating the ROP chain</a:t>
            </a:r>
          </a:p>
          <a:p>
            <a:pPr lvl="1"/>
            <a:r>
              <a:rPr lang="en-US" sz="1600" dirty="0"/>
              <a:t>Setting offsets and placing addresses of gadgets on the stack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FE901-6796-4486-A719-9BA72D4E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5805E-C7B1-44FA-8710-20527E23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5D9205-4386-4B86-8ECD-2BEAA4A94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066925"/>
            <a:ext cx="6724650" cy="1133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1AFFC6-475E-44B0-B624-B3795E10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3488818"/>
            <a:ext cx="2933700" cy="2305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96C5F5-32E2-4ADB-9F50-C6DB8A7F1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4203497"/>
            <a:ext cx="2962275" cy="1276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8956A3-C301-4A1F-84F8-9F4263E4E507}"/>
              </a:ext>
            </a:extLst>
          </p:cNvPr>
          <p:cNvSpPr txBox="1"/>
          <p:nvPr/>
        </p:nvSpPr>
        <p:spPr>
          <a:xfrm>
            <a:off x="4876800" y="363114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Ninja Union</a:t>
            </a:r>
          </a:p>
        </p:txBody>
      </p:sp>
    </p:spTree>
    <p:extLst>
      <p:ext uri="{BB962C8B-B14F-4D97-AF65-F5344CB8AC3E}">
        <p14:creationId xmlns:p14="http://schemas.microsoft.com/office/powerpoint/2010/main" val="376871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8A88-E909-42C2-9724-C1D835B88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Learning ROP on OS X (cont.)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FE901-6796-4486-A719-9BA72D4E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5805E-C7B1-44FA-8710-20527E23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F6E07AF-20C3-407D-B68F-787A94B0FC40}"/>
              </a:ext>
            </a:extLst>
          </p:cNvPr>
          <p:cNvSpPr txBox="1">
            <a:spLocks/>
          </p:cNvSpPr>
          <p:nvPr/>
        </p:nvSpPr>
        <p:spPr>
          <a:xfrm>
            <a:off x="457200" y="3221831"/>
            <a:ext cx="8229600" cy="5119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$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lldb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stacksmash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lldb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) r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4D23234-B0DD-4333-9E4E-4BC577544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6188"/>
            <a:ext cx="8229600" cy="542925"/>
          </a:xfrm>
        </p:spPr>
        <p:txBody>
          <a:bodyPr>
            <a:normAutofit/>
          </a:bodyPr>
          <a:lstStyle/>
          <a:p>
            <a:r>
              <a:rPr lang="en-US" sz="2400" dirty="0"/>
              <a:t>Compiling the demo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2000" dirty="0">
              <a:highlight>
                <a:srgbClr val="00FF00"/>
              </a:highlight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45468F5-6E14-453F-ACDA-58AEDEFB4580}"/>
              </a:ext>
            </a:extLst>
          </p:cNvPr>
          <p:cNvSpPr txBox="1">
            <a:spLocks/>
          </p:cNvSpPr>
          <p:nvPr/>
        </p:nvSpPr>
        <p:spPr>
          <a:xfrm>
            <a:off x="457200" y="1789113"/>
            <a:ext cx="82296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$cc -g -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fno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-stack-protector -D_FORTIFY_SOURCE=0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stacksmashtester.c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stacksmash.c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Wl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,-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no_pie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-o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stacksmash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25B9B6-2A5B-4155-B971-810744CC4646}"/>
              </a:ext>
            </a:extLst>
          </p:cNvPr>
          <p:cNvSpPr/>
          <p:nvPr/>
        </p:nvSpPr>
        <p:spPr>
          <a:xfrm>
            <a:off x="1676400" y="2438400"/>
            <a:ext cx="1905000" cy="2286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Disables stack protection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4044FA-9859-4183-8DCA-1B87517B062B}"/>
              </a:ext>
            </a:extLst>
          </p:cNvPr>
          <p:cNvSpPr/>
          <p:nvPr/>
        </p:nvSpPr>
        <p:spPr>
          <a:xfrm>
            <a:off x="6400800" y="2438400"/>
            <a:ext cx="1295400" cy="2286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Disables ASLR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A7EF86-1B42-478C-951A-A01B7CD907BB}"/>
              </a:ext>
            </a:extLst>
          </p:cNvPr>
          <p:cNvCxnSpPr>
            <a:stCxn id="26" idx="0"/>
          </p:cNvCxnSpPr>
          <p:nvPr/>
        </p:nvCxnSpPr>
        <p:spPr>
          <a:xfrm flipH="1" flipV="1">
            <a:off x="1981200" y="2017713"/>
            <a:ext cx="647700" cy="42068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DC801A-12B8-47D4-B20A-049450B919B4}"/>
              </a:ext>
            </a:extLst>
          </p:cNvPr>
          <p:cNvCxnSpPr>
            <a:stCxn id="26" idx="0"/>
          </p:cNvCxnSpPr>
          <p:nvPr/>
        </p:nvCxnSpPr>
        <p:spPr>
          <a:xfrm flipV="1">
            <a:off x="2628900" y="2017713"/>
            <a:ext cx="723900" cy="42068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17F991-EA03-4D3F-B1F0-C42A446189C3}"/>
              </a:ext>
            </a:extLst>
          </p:cNvPr>
          <p:cNvCxnSpPr>
            <a:cxnSpLocks/>
          </p:cNvCxnSpPr>
          <p:nvPr/>
        </p:nvCxnSpPr>
        <p:spPr>
          <a:xfrm flipV="1">
            <a:off x="7043882" y="2017713"/>
            <a:ext cx="0" cy="40243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07A41E9-8791-4976-A2AA-44FB6FB4D7B9}"/>
              </a:ext>
            </a:extLst>
          </p:cNvPr>
          <p:cNvSpPr/>
          <p:nvPr/>
        </p:nvSpPr>
        <p:spPr>
          <a:xfrm>
            <a:off x="134505" y="2433638"/>
            <a:ext cx="1105477" cy="22860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llvm</a:t>
            </a:r>
            <a:r>
              <a:rPr lang="en-US" sz="1200" b="1" dirty="0">
                <a:solidFill>
                  <a:schemeClr val="tx1"/>
                </a:solidFill>
              </a:rPr>
              <a:t> (clang)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6B4DF9-1885-4F46-A957-063BADDAA381}"/>
              </a:ext>
            </a:extLst>
          </p:cNvPr>
          <p:cNvCxnSpPr>
            <a:cxnSpLocks/>
          </p:cNvCxnSpPr>
          <p:nvPr/>
        </p:nvCxnSpPr>
        <p:spPr>
          <a:xfrm flipV="1">
            <a:off x="688398" y="2017712"/>
            <a:ext cx="0" cy="40243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F6C743B-B9C0-440D-AB1E-F8ECC3BE4BA7}"/>
              </a:ext>
            </a:extLst>
          </p:cNvPr>
          <p:cNvSpPr txBox="1">
            <a:spLocks/>
          </p:cNvSpPr>
          <p:nvPr/>
        </p:nvSpPr>
        <p:spPr>
          <a:xfrm>
            <a:off x="464127" y="2733675"/>
            <a:ext cx="8229600" cy="542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Debugging the demo</a:t>
            </a:r>
          </a:p>
          <a:p>
            <a:endParaRPr lang="en-US" sz="2000" dirty="0"/>
          </a:p>
          <a:p>
            <a:pPr marL="0" indent="0">
              <a:buFont typeface="Arial" pitchFamily="34" charset="0"/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Font typeface="Arial" pitchFamily="34" charset="0"/>
              <a:buNone/>
            </a:pPr>
            <a:endParaRPr lang="en-US" sz="20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420765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2EE4-E1AB-4914-9C7E-766858F71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 on OS X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D4C60-611A-4DF4-9527-B86C12A4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05180-978D-4BFD-8FD9-211FCB76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A55C77-2C88-4317-8341-8737205F5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023" y="1905000"/>
            <a:ext cx="516795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3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4DF7-2ABD-42CB-A03D-962A8E7D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stage-1, </a:t>
            </a:r>
            <a:r>
              <a:rPr lang="en-US" dirty="0" err="1"/>
              <a:t>ntpd</a:t>
            </a:r>
            <a:r>
              <a:rPr lang="en-US" dirty="0"/>
              <a:t>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E6C1D-5461-4022-9E77-5D53F3656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972297" cy="4525963"/>
          </a:xfrm>
        </p:spPr>
        <p:txBody>
          <a:bodyPr/>
          <a:lstStyle/>
          <a:p>
            <a:r>
              <a:rPr lang="en-US" dirty="0"/>
              <a:t>Stack Pivot</a:t>
            </a:r>
          </a:p>
          <a:p>
            <a:pPr lvl="1"/>
            <a:r>
              <a:rPr lang="en-US" sz="2000" dirty="0"/>
              <a:t>Stack Pivoting is a common technique used by vulnerability exploits to chain ROP gadgets</a:t>
            </a:r>
          </a:p>
          <a:p>
            <a:pPr lvl="1"/>
            <a:r>
              <a:rPr lang="en-US" sz="2000" dirty="0"/>
              <a:t>It is the most difficult part and we're still working on 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02231-55F8-4284-9861-5284E87AF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92B9F-CC44-4901-9A8B-B35B0750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629F8-9B6E-4E1D-A417-E8A5EC689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74" y="3627437"/>
            <a:ext cx="3752594" cy="2849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D711E-5DD3-417E-AF0B-6EB667E6F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10000"/>
            <a:ext cx="1970374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B283B3-FDDE-469E-A44A-99347D01C4E9}"/>
              </a:ext>
            </a:extLst>
          </p:cNvPr>
          <p:cNvSpPr/>
          <p:nvPr/>
        </p:nvSpPr>
        <p:spPr>
          <a:xfrm>
            <a:off x="762000" y="3475037"/>
            <a:ext cx="4495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Stephen </a:t>
            </a:r>
            <a:r>
              <a:rPr lang="en-US" dirty="0" err="1"/>
              <a:t>Röttger's</a:t>
            </a:r>
            <a:r>
              <a:rPr lang="en-US" dirty="0"/>
              <a:t> writeup: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8C745D-7776-447B-BB89-8A35CF08C652}"/>
              </a:ext>
            </a:extLst>
          </p:cNvPr>
          <p:cNvSpPr/>
          <p:nvPr/>
        </p:nvSpPr>
        <p:spPr>
          <a:xfrm>
            <a:off x="972150" y="4553634"/>
            <a:ext cx="1103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Offset</a:t>
            </a:r>
          </a:p>
          <a:p>
            <a:r>
              <a:rPr lang="en-US" dirty="0">
                <a:latin typeface="arial" panose="020B0604020202020204" pitchFamily="34" charset="0"/>
              </a:rPr>
              <a:t>0x112FD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197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0CB680-B318-47E8-A067-C1695642EEC1}"/>
              </a:ext>
            </a:extLst>
          </p:cNvPr>
          <p:cNvSpPr/>
          <p:nvPr/>
        </p:nvSpPr>
        <p:spPr>
          <a:xfrm>
            <a:off x="4457700" y="2438400"/>
            <a:ext cx="4229100" cy="457200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C9FE2-B324-4F96-8E79-B7EEA7D2C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X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25867-67FD-4FA1-89B4-8AB82005E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numCol="2">
            <a:normAutofit fontScale="92500" lnSpcReduction="10000"/>
          </a:bodyPr>
          <a:lstStyle/>
          <a:p>
            <a:r>
              <a:rPr lang="en-US" dirty="0"/>
              <a:t>10.0 – Cheetah </a:t>
            </a:r>
            <a:r>
              <a:rPr lang="en-US" sz="2400" dirty="0"/>
              <a:t>(2001)</a:t>
            </a:r>
            <a:endParaRPr lang="en-US" dirty="0"/>
          </a:p>
          <a:p>
            <a:r>
              <a:rPr lang="en-US" dirty="0"/>
              <a:t>10.1 – Puma </a:t>
            </a:r>
            <a:r>
              <a:rPr lang="en-US" sz="2400" dirty="0"/>
              <a:t>(2001)</a:t>
            </a:r>
            <a:endParaRPr lang="en-US" dirty="0"/>
          </a:p>
          <a:p>
            <a:r>
              <a:rPr lang="en-US" dirty="0"/>
              <a:t>10.2 – Jaguar </a:t>
            </a:r>
            <a:r>
              <a:rPr lang="en-US" sz="2400" dirty="0"/>
              <a:t>(2002)</a:t>
            </a:r>
            <a:endParaRPr lang="en-US" dirty="0"/>
          </a:p>
          <a:p>
            <a:r>
              <a:rPr lang="en-US" dirty="0"/>
              <a:t>10.3 – Panther </a:t>
            </a:r>
            <a:r>
              <a:rPr lang="en-US" sz="2400" dirty="0"/>
              <a:t>(2003)</a:t>
            </a:r>
            <a:endParaRPr lang="en-US" dirty="0"/>
          </a:p>
          <a:p>
            <a:r>
              <a:rPr lang="en-US" dirty="0"/>
              <a:t>10.4 – Tiger </a:t>
            </a:r>
            <a:r>
              <a:rPr lang="en-US" sz="2400" dirty="0"/>
              <a:t>(2005)</a:t>
            </a:r>
            <a:endParaRPr lang="en-US" dirty="0"/>
          </a:p>
          <a:p>
            <a:r>
              <a:rPr lang="en-US" dirty="0"/>
              <a:t>10.5 – Leopard </a:t>
            </a:r>
            <a:r>
              <a:rPr lang="en-US" sz="2400" dirty="0"/>
              <a:t>(2007)</a:t>
            </a:r>
            <a:endParaRPr lang="en-US" dirty="0"/>
          </a:p>
          <a:p>
            <a:r>
              <a:rPr lang="en-US" dirty="0"/>
              <a:t>10.6 – Snow Leopard </a:t>
            </a:r>
            <a:r>
              <a:rPr lang="en-US" sz="2400" dirty="0"/>
              <a:t>(2009)</a:t>
            </a:r>
            <a:endParaRPr lang="en-US" dirty="0"/>
          </a:p>
          <a:p>
            <a:r>
              <a:rPr lang="en-US" dirty="0"/>
              <a:t>10.7 – Lion </a:t>
            </a:r>
            <a:r>
              <a:rPr lang="en-US" sz="2400" dirty="0"/>
              <a:t>(2011)</a:t>
            </a:r>
            <a:endParaRPr lang="en-US" dirty="0"/>
          </a:p>
          <a:p>
            <a:r>
              <a:rPr lang="en-US" dirty="0"/>
              <a:t>10.8 – Mountain Lion </a:t>
            </a:r>
            <a:r>
              <a:rPr lang="en-US" sz="2600" dirty="0"/>
              <a:t>(2012)</a:t>
            </a:r>
            <a:endParaRPr lang="en-US" dirty="0"/>
          </a:p>
          <a:p>
            <a:r>
              <a:rPr lang="en-US" dirty="0"/>
              <a:t>10.9 – Mavericks </a:t>
            </a:r>
            <a:r>
              <a:rPr lang="en-US" sz="2400" dirty="0"/>
              <a:t>(2013)</a:t>
            </a:r>
            <a:endParaRPr lang="en-US" dirty="0"/>
          </a:p>
          <a:p>
            <a:r>
              <a:rPr lang="en-US" dirty="0"/>
              <a:t>10.10 – Yosemite </a:t>
            </a:r>
            <a:r>
              <a:rPr lang="en-US" sz="2600" dirty="0"/>
              <a:t>(2014)</a:t>
            </a:r>
          </a:p>
          <a:p>
            <a:r>
              <a:rPr lang="en-US" dirty="0"/>
              <a:t>10.11 – El Capitan </a:t>
            </a:r>
            <a:r>
              <a:rPr lang="en-US" sz="2600" dirty="0"/>
              <a:t>(2015)</a:t>
            </a:r>
            <a:endParaRPr lang="en-US" dirty="0"/>
          </a:p>
          <a:p>
            <a:r>
              <a:rPr lang="en-US" dirty="0"/>
              <a:t>10.12 – Sierra </a:t>
            </a:r>
            <a:r>
              <a:rPr lang="en-US" sz="2600" dirty="0"/>
              <a:t>(2016)</a:t>
            </a:r>
            <a:endParaRPr lang="en-US" dirty="0"/>
          </a:p>
          <a:p>
            <a:pPr lvl="1"/>
            <a:r>
              <a:rPr lang="en-US" sz="2000" dirty="0"/>
              <a:t>OS X rebranded to macOS</a:t>
            </a:r>
            <a:endParaRPr lang="en-US" dirty="0"/>
          </a:p>
          <a:p>
            <a:r>
              <a:rPr lang="en-US" dirty="0"/>
              <a:t>10.13 – High Sierra </a:t>
            </a:r>
            <a:r>
              <a:rPr lang="en-US" sz="2600" dirty="0"/>
              <a:t>(2017)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87098-14C9-452C-B337-2281C877C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63FA3-E2BE-4ABB-8F4A-36B8A77D6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8A88-E909-42C2-9724-C1D835B8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stage-2, Escaping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99028-ED32-4651-84D6-FBD64FB0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Potential alternatives</a:t>
            </a:r>
            <a:endParaRPr lang="en-US" sz="2800" dirty="0"/>
          </a:p>
          <a:p>
            <a:pPr lvl="1"/>
            <a:r>
              <a:rPr lang="en-US" sz="2400" dirty="0"/>
              <a:t>"</a:t>
            </a:r>
            <a:r>
              <a:rPr lang="en-US" sz="2400" dirty="0" err="1"/>
              <a:t>effective_audit_token</a:t>
            </a:r>
            <a:r>
              <a:rPr lang="en-US" sz="2400" dirty="0"/>
              <a:t>" XPC type confusion sandbox escape</a:t>
            </a:r>
          </a:p>
          <a:p>
            <a:pPr lvl="2"/>
            <a:r>
              <a:rPr lang="en-US" sz="1800" dirty="0"/>
              <a:t>More information on this can be found on:</a:t>
            </a:r>
          </a:p>
          <a:p>
            <a:pPr lvl="3"/>
            <a:r>
              <a:rPr lang="en-US" sz="1400" dirty="0">
                <a:hlinkClick r:id="rId2"/>
              </a:rPr>
              <a:t>https://bugs.chromium.org/p/project-zero/issues/detail?id=130&amp;redir=1</a:t>
            </a:r>
            <a:endParaRPr lang="en-US" sz="1400" dirty="0"/>
          </a:p>
          <a:p>
            <a:pPr lvl="1" fontAlgn="base"/>
            <a:r>
              <a:rPr lang="en-US" sz="2400" dirty="0"/>
              <a:t>"</a:t>
            </a:r>
            <a:r>
              <a:rPr lang="en-US" sz="2400" dirty="0" err="1"/>
              <a:t>rootpipe</a:t>
            </a:r>
            <a:r>
              <a:rPr lang="en-US" sz="2400" dirty="0"/>
              <a:t>" Hidden backdoor API to root privileges in Apple OS X</a:t>
            </a:r>
          </a:p>
          <a:p>
            <a:pPr lvl="2"/>
            <a:r>
              <a:rPr lang="en-US" sz="1800" dirty="0"/>
              <a:t>More information on this can be found on:</a:t>
            </a:r>
          </a:p>
          <a:p>
            <a:pPr lvl="3"/>
            <a:r>
              <a:rPr lang="en-US" sz="1400" dirty="0">
                <a:hlinkClick r:id="rId3"/>
              </a:rPr>
              <a:t>https://truesecdev.wordpress.com/2015/04/09/hidden-backdoor-api-to-root-privileges-in-apple-os-x/</a:t>
            </a:r>
            <a:endParaRPr lang="en-US" sz="1400" dirty="0"/>
          </a:p>
          <a:p>
            <a:pPr lvl="3"/>
            <a:r>
              <a:rPr lang="en-US" sz="1400" dirty="0">
                <a:hlinkClick r:id="rId4"/>
              </a:rPr>
              <a:t>https://vimeo.com/131873895</a:t>
            </a:r>
            <a:endParaRPr lang="en-US" sz="1400" dirty="0"/>
          </a:p>
          <a:p>
            <a:pPr lvl="3"/>
            <a:r>
              <a:rPr lang="en-US" sz="1400" dirty="0">
                <a:hlinkClick r:id="rId5"/>
              </a:rPr>
              <a:t>https://github.com/tihmstar/rootpipe_exploit</a:t>
            </a:r>
            <a:endParaRPr lang="en-US" sz="14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FE901-6796-4486-A719-9BA72D4E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5805E-C7B1-44FA-8710-20527E23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A69987-8FFB-4FDD-9716-2B918FD2ACF3}"/>
              </a:ext>
            </a:extLst>
          </p:cNvPr>
          <p:cNvSpPr txBox="1"/>
          <p:nvPr/>
        </p:nvSpPr>
        <p:spPr>
          <a:xfrm>
            <a:off x="3352800" y="630872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Levin 2017</a:t>
            </a:r>
          </a:p>
        </p:txBody>
      </p:sp>
    </p:spTree>
    <p:extLst>
      <p:ext uri="{BB962C8B-B14F-4D97-AF65-F5344CB8AC3E}">
        <p14:creationId xmlns:p14="http://schemas.microsoft.com/office/powerpoint/2010/main" val="3053430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8A88-E909-42C2-9724-C1D835B8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stage-3, launch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99028-ED32-4651-84D6-FBD64FB0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ROP chain to launch </a:t>
            </a:r>
            <a:r>
              <a:rPr lang="en-US" sz="2400" dirty="0" err="1"/>
              <a:t>ssh</a:t>
            </a:r>
            <a:r>
              <a:rPr lang="en-US" sz="2400" dirty="0"/>
              <a:t> server process on a port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SSH into the server from outside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Profit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FE901-6796-4486-A719-9BA72D4E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5805E-C7B1-44FA-8710-20527E23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8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88B42-EA1B-4120-9823-B19B5FC8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Accomplishments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1852A-4DF5-452B-AB60-23A2FA344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Real-world examples are hard but we learned a lot from this project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39ECE-3078-4B4F-8C9C-67AEFC09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AE4C4-2E9D-4B0A-9E2A-6851D9E6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DB9BA-7EF1-41BA-A505-AF2297A04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3200400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7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 14, Advanced case studies (OS X)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E2349-1469-4010-951A-9F4137CF185A}" type="slidenum">
              <a:rPr lang="en-US" smtClean="0"/>
              <a:t>53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5647037-4B1B-4D3F-9F17-FD88876F7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7829550" cy="103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917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47F43-9A7A-41F5-8E16-EB5AF9E0A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Wish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9FDC-AA56-4800-A4A5-AD2D5E5D3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Plan to continue working through to completion</a:t>
            </a:r>
          </a:p>
          <a:p>
            <a:pPr lvl="1"/>
            <a:r>
              <a:rPr lang="en-US" dirty="0"/>
              <a:t>Stage 2 to escape the sandbox</a:t>
            </a:r>
          </a:p>
          <a:p>
            <a:pPr lvl="1"/>
            <a:r>
              <a:rPr lang="en-US" dirty="0"/>
              <a:t>Stage 3 to launch a privileged process that has remote interface</a:t>
            </a:r>
          </a:p>
          <a:p>
            <a:pPr lvl="2"/>
            <a:r>
              <a:rPr lang="en-US" dirty="0"/>
              <a:t>Start a </a:t>
            </a:r>
            <a:r>
              <a:rPr lang="en-US" dirty="0" err="1"/>
              <a:t>ssh</a:t>
            </a:r>
            <a:r>
              <a:rPr lang="en-US" dirty="0"/>
              <a:t> server?</a:t>
            </a:r>
          </a:p>
          <a:p>
            <a:r>
              <a:rPr lang="en-US" dirty="0"/>
              <a:t>We do not plan to implement exploits for</a:t>
            </a:r>
          </a:p>
          <a:p>
            <a:pPr lvl="1"/>
            <a:r>
              <a:rPr lang="en-US" dirty="0"/>
              <a:t>Control-packet authentication (e.g., via brute force)</a:t>
            </a:r>
          </a:p>
          <a:p>
            <a:pPr lvl="1"/>
            <a:r>
              <a:rPr lang="en-US" dirty="0"/>
              <a:t>Leaking addresses to get ASLR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3E670-C8CE-4694-917D-E35CE6239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21D94-EB70-485F-9685-76839BF8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965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 14, Advanced case studies (OS X)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E2349-1469-4010-951A-9F4137CF185A}" type="slidenum">
              <a:rPr lang="en-US" smtClean="0"/>
              <a:t>55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5647037-4B1B-4D3F-9F17-FD88876F7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7829550" cy="103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2132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39E5-589B-498B-B90A-90975BD17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F797-FBBC-48C9-9A12-B96712D64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think Stephen </a:t>
            </a:r>
            <a:r>
              <a:rPr lang="en-US" dirty="0" err="1"/>
              <a:t>Röttger</a:t>
            </a:r>
            <a:r>
              <a:rPr lang="en-US" dirty="0"/>
              <a:t> found the vulnerability?</a:t>
            </a:r>
          </a:p>
          <a:p>
            <a:r>
              <a:rPr lang="en-US" dirty="0"/>
              <a:t>How could Apple have prevented this vulnerability?</a:t>
            </a:r>
          </a:p>
          <a:p>
            <a:r>
              <a:rPr lang="en-US" dirty="0"/>
              <a:t>How else could Apple have mitigated exploits?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6B8AB-F6CA-4743-9AE1-22C7BB1DE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F1485-E497-4B5F-922C-DB6F56970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38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 14, case studies 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7829550" cy="103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43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050" dirty="0">
                <a:hlinkClick r:id="rId2"/>
              </a:rPr>
              <a:t>https://www.apple.com/</a:t>
            </a:r>
            <a:r>
              <a:rPr lang="en-US" sz="1050" dirty="0"/>
              <a:t>, </a:t>
            </a:r>
            <a:r>
              <a:rPr lang="en-US" sz="1050" dirty="0">
                <a:hlinkClick r:id="rId3"/>
              </a:rPr>
              <a:t>https://developer.apple.com/</a:t>
            </a:r>
            <a:r>
              <a:rPr lang="en-US" sz="1050" dirty="0"/>
              <a:t> </a:t>
            </a:r>
          </a:p>
          <a:p>
            <a:r>
              <a:rPr lang="en-US" sz="1050" dirty="0">
                <a:hlinkClick r:id="rId4"/>
              </a:rPr>
              <a:t>2008, </a:t>
            </a:r>
            <a:r>
              <a:rPr lang="en-US" sz="1050" dirty="0" err="1">
                <a:hlinkClick r:id="rId4"/>
              </a:rPr>
              <a:t>Silberschatz</a:t>
            </a:r>
            <a:r>
              <a:rPr lang="en-US" sz="1050" dirty="0">
                <a:hlinkClick r:id="rId4"/>
              </a:rPr>
              <a:t> et al., Operating System Concepts, Wiley</a:t>
            </a:r>
            <a:endParaRPr lang="en-US" sz="1050" dirty="0"/>
          </a:p>
          <a:p>
            <a:r>
              <a:rPr lang="en-US" sz="1050" dirty="0"/>
              <a:t>Mills 2004 - </a:t>
            </a:r>
            <a:r>
              <a:rPr lang="en-US" sz="1050" dirty="0">
                <a:hlinkClick r:id="rId5"/>
              </a:rPr>
              <a:t>https://www.eecis.udel.edu/~mills/database/brief/overview/overview.pdf</a:t>
            </a:r>
            <a:endParaRPr lang="en-US" sz="1050" dirty="0"/>
          </a:p>
          <a:p>
            <a:r>
              <a:rPr lang="en-US" sz="1050" dirty="0"/>
              <a:t>Levin 2012 -  </a:t>
            </a:r>
            <a:r>
              <a:rPr lang="en-US" sz="1050" dirty="0">
                <a:hlinkClick r:id="rId6"/>
              </a:rPr>
              <a:t>Mac OS X and iOS Internals: To the Apple's Core</a:t>
            </a:r>
            <a:endParaRPr lang="en-US" sz="1050" dirty="0"/>
          </a:p>
          <a:p>
            <a:r>
              <a:rPr lang="en-US" sz="1050" dirty="0"/>
              <a:t>Levin 2017 - *OS Internals Volume III Security and Insecurity</a:t>
            </a:r>
          </a:p>
          <a:p>
            <a:r>
              <a:rPr lang="en-US" sz="1050" dirty="0">
                <a:hlinkClick r:id="rId7"/>
              </a:rPr>
              <a:t>Apple's TN 204425</a:t>
            </a:r>
            <a:endParaRPr lang="en-US" sz="1050" dirty="0"/>
          </a:p>
          <a:p>
            <a:r>
              <a:rPr lang="en-US" sz="1050" dirty="0">
                <a:hlinkClick r:id="rId8"/>
              </a:rPr>
              <a:t>CVE-2014-9295</a:t>
            </a:r>
            <a:endParaRPr lang="en-US" sz="1050" dirty="0"/>
          </a:p>
          <a:p>
            <a:r>
              <a:rPr lang="en-US" sz="1050" dirty="0">
                <a:hlinkClick r:id="rId9"/>
              </a:rPr>
              <a:t>http://www.tldp.org/HOWTO/TimePrecision-HOWTO/ntp.html</a:t>
            </a:r>
            <a:r>
              <a:rPr lang="en-US" sz="1050" dirty="0"/>
              <a:t>, </a:t>
            </a:r>
          </a:p>
          <a:p>
            <a:r>
              <a:rPr lang="en-US" sz="1050" dirty="0">
                <a:hlinkClick r:id="rId10"/>
              </a:rPr>
              <a:t>http://www.ntp.org/</a:t>
            </a:r>
            <a:endParaRPr lang="en-US" sz="1050" dirty="0"/>
          </a:p>
          <a:p>
            <a:r>
              <a:rPr lang="en-US" sz="1050" dirty="0">
                <a:hlinkClick r:id="rId11"/>
              </a:rPr>
              <a:t>https://www.sublimetext.com/</a:t>
            </a:r>
            <a:endParaRPr lang="en-US" sz="1050" dirty="0"/>
          </a:p>
          <a:p>
            <a:r>
              <a:rPr lang="en-US" sz="1050" dirty="0">
                <a:hlinkClick r:id="rId12"/>
              </a:rPr>
              <a:t>https://googleprojectzero.blogspot.com/2015/01/finding-and-exploiting-ntpd.html</a:t>
            </a:r>
            <a:endParaRPr lang="en-US" sz="1050" dirty="0"/>
          </a:p>
          <a:p>
            <a:r>
              <a:rPr lang="en-US" sz="1050" dirty="0">
                <a:hlinkClick r:id="rId13"/>
              </a:rPr>
              <a:t>https://tools.ietf.org/html/draft-ietf-ntp-network-time-security-04</a:t>
            </a:r>
            <a:endParaRPr lang="en-US" sz="1050" dirty="0"/>
          </a:p>
          <a:p>
            <a:r>
              <a:rPr lang="en-US" sz="1050" dirty="0">
                <a:hlinkClick r:id="rId14"/>
              </a:rPr>
              <a:t>http://support.ntp.org/bin/view/Main/SecurityNotice</a:t>
            </a:r>
            <a:endParaRPr lang="en-US" sz="1050" dirty="0"/>
          </a:p>
          <a:p>
            <a:r>
              <a:rPr lang="en-US" sz="1050" dirty="0">
                <a:hlinkClick r:id="rId15"/>
              </a:rPr>
              <a:t>http://www.ntp.org/downloads.html</a:t>
            </a:r>
            <a:endParaRPr lang="en-US" sz="1050" dirty="0"/>
          </a:p>
          <a:p>
            <a:r>
              <a:rPr lang="en-US" sz="1050" dirty="0">
                <a:hlinkClick r:id="rId16"/>
              </a:rPr>
              <a:t>https://github.com/JonathanSalwan/ROPgadget</a:t>
            </a:r>
            <a:endParaRPr lang="en-US" sz="1050" dirty="0"/>
          </a:p>
          <a:p>
            <a:r>
              <a:rPr lang="en-US" sz="1050" dirty="0">
                <a:hlinkClick r:id="rId17"/>
              </a:rPr>
              <a:t>https://github.com/sashs/Ropper</a:t>
            </a:r>
            <a:endParaRPr lang="en-US" sz="1050" dirty="0"/>
          </a:p>
          <a:p>
            <a:r>
              <a:rPr lang="en-US" sz="1050" dirty="0">
                <a:hlinkClick r:id="rId18"/>
              </a:rPr>
              <a:t>https://bugs.chromium.org/p/project-zero/issues/detail?id=130&amp;redir=1</a:t>
            </a:r>
            <a:endParaRPr lang="en-US" sz="1050" dirty="0"/>
          </a:p>
          <a:p>
            <a:r>
              <a:rPr lang="en-US" sz="1050" dirty="0">
                <a:hlinkClick r:id="rId19"/>
              </a:rPr>
              <a:t>https://truesecdev.wordpress.com/2015/04/09/hidden-backdoor-api-to-root-privileges-in-apple-os-x/</a:t>
            </a:r>
            <a:endParaRPr lang="en-US" sz="1050" dirty="0"/>
          </a:p>
          <a:p>
            <a:r>
              <a:rPr lang="en-US" sz="1050" dirty="0">
                <a:hlinkClick r:id="rId20"/>
              </a:rPr>
              <a:t>https://vimeo.com/131873895</a:t>
            </a:r>
            <a:endParaRPr lang="en-US" sz="1050" dirty="0"/>
          </a:p>
          <a:p>
            <a:r>
              <a:rPr lang="en-US" sz="1050" dirty="0">
                <a:hlinkClick r:id="rId21"/>
              </a:rPr>
              <a:t>https://github.com/tihmstar/rootpipe_exploit</a:t>
            </a:r>
            <a:endParaRPr lang="en-US" sz="1050" dirty="0"/>
          </a:p>
          <a:p>
            <a:r>
              <a:rPr lang="en-US" sz="1050" dirty="0">
                <a:hlinkClick r:id="rId22"/>
              </a:rPr>
              <a:t>www.vmware.com</a:t>
            </a:r>
            <a:endParaRPr lang="en-US" sz="1050" dirty="0"/>
          </a:p>
          <a:p>
            <a:r>
              <a:rPr lang="en-US" sz="1050" dirty="0">
                <a:hlinkClick r:id="rId23"/>
              </a:rPr>
              <a:t>https://scitools.com/</a:t>
            </a:r>
            <a:r>
              <a:rPr lang="en-US" sz="1050" dirty="0"/>
              <a:t> </a:t>
            </a:r>
          </a:p>
          <a:p>
            <a:r>
              <a:rPr lang="en-US" sz="1050" dirty="0">
                <a:hlinkClick r:id="rId24"/>
              </a:rPr>
              <a:t>https://www.hex-rays.com/</a:t>
            </a:r>
            <a:r>
              <a:rPr lang="en-US" sz="1050" dirty="0"/>
              <a:t> </a:t>
            </a:r>
          </a:p>
          <a:p>
            <a:r>
              <a:rPr lang="en-US" sz="1050" dirty="0">
                <a:hlinkClick r:id="rId25"/>
              </a:rPr>
              <a:t>https://www.python.org</a:t>
            </a:r>
            <a:r>
              <a:rPr lang="en-US" sz="1050" dirty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9/1/2017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0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E2CDC0-E1F7-49D1-B7BF-41EB05815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X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7381C0-9A54-4724-97A7-5EF9CE5986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1475" y="3124994"/>
            <a:ext cx="3057525" cy="132397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252C35-2229-4556-90C5-E8AC2C6CE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0" y="1600200"/>
            <a:ext cx="51054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Darwin</a:t>
            </a:r>
          </a:p>
          <a:p>
            <a:pPr lvl="1"/>
            <a:r>
              <a:rPr lang="en-US" dirty="0"/>
              <a:t>UNIX-like core of the operating system</a:t>
            </a:r>
          </a:p>
          <a:p>
            <a:pPr lvl="1"/>
            <a:r>
              <a:rPr lang="en-US" dirty="0"/>
              <a:t>Includes</a:t>
            </a:r>
          </a:p>
          <a:p>
            <a:pPr lvl="2"/>
            <a:r>
              <a:rPr lang="en-US" dirty="0"/>
              <a:t>XNU kernel, runtime (aka application launch), and UNIX shell environment</a:t>
            </a:r>
          </a:p>
          <a:p>
            <a:r>
              <a:rPr lang="en-US" dirty="0"/>
              <a:t>Core frameworks</a:t>
            </a:r>
          </a:p>
          <a:p>
            <a:pPr lvl="1"/>
            <a:r>
              <a:rPr lang="en-US" dirty="0"/>
              <a:t>Graphics and Media layer having core frameworks, Open GL, and QuickTime</a:t>
            </a:r>
          </a:p>
          <a:p>
            <a:r>
              <a:rPr lang="en-US" dirty="0"/>
              <a:t>Application frameworks</a:t>
            </a:r>
          </a:p>
          <a:p>
            <a:pPr lvl="1"/>
            <a:r>
              <a:rPr lang="en-US" dirty="0"/>
              <a:t>aka programming environments</a:t>
            </a:r>
          </a:p>
          <a:p>
            <a:pPr lvl="1"/>
            <a:r>
              <a:rPr lang="en-US" dirty="0"/>
              <a:t>Includes</a:t>
            </a:r>
          </a:p>
          <a:p>
            <a:pPr lvl="2"/>
            <a:r>
              <a:rPr lang="en-US" dirty="0"/>
              <a:t>Cocoa (preferred)</a:t>
            </a:r>
          </a:p>
          <a:p>
            <a:pPr lvl="2"/>
            <a:r>
              <a:rPr lang="en-US" dirty="0"/>
              <a:t>Carbon (legacy)</a:t>
            </a:r>
          </a:p>
          <a:p>
            <a:pPr lvl="2"/>
            <a:r>
              <a:rPr lang="en-US" dirty="0"/>
              <a:t>Java</a:t>
            </a:r>
          </a:p>
          <a:p>
            <a:r>
              <a:rPr lang="en-US" dirty="0"/>
              <a:t>User experience</a:t>
            </a:r>
          </a:p>
          <a:p>
            <a:pPr lvl="1"/>
            <a:r>
              <a:rPr lang="en-US" dirty="0"/>
              <a:t>Aqua (GUI), Quick Look (preview feature), Spotlight (search feature), Accessibility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EC2BD-66DD-4632-80BA-357BA50C2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385F9-3076-4555-84F2-A000EE53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DDFBEF-CAEA-4019-97E2-D117F95423D5}"/>
              </a:ext>
            </a:extLst>
          </p:cNvPr>
          <p:cNvSpPr txBox="1"/>
          <p:nvPr/>
        </p:nvSpPr>
        <p:spPr>
          <a:xfrm>
            <a:off x="371475" y="1600200"/>
            <a:ext cx="3057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 X is the name given, collectively, to the entire 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Below are its architectural layers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AE7B6-8483-43D2-858F-3966ACBE3C62}"/>
              </a:ext>
            </a:extLst>
          </p:cNvPr>
          <p:cNvSpPr txBox="1"/>
          <p:nvPr/>
        </p:nvSpPr>
        <p:spPr>
          <a:xfrm>
            <a:off x="257174" y="4602322"/>
            <a:ext cx="3286125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Frameworks are bundles, consisting of one or more shared libraries, and their related support files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61F034-8E62-4295-8097-FD349F960FAB}"/>
              </a:ext>
            </a:extLst>
          </p:cNvPr>
          <p:cNvSpPr txBox="1"/>
          <p:nvPr/>
        </p:nvSpPr>
        <p:spPr>
          <a:xfrm>
            <a:off x="3352800" y="635635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Levin 2012</a:t>
            </a:r>
          </a:p>
        </p:txBody>
      </p:sp>
    </p:spTree>
    <p:extLst>
      <p:ext uri="{BB962C8B-B14F-4D97-AF65-F5344CB8AC3E}">
        <p14:creationId xmlns:p14="http://schemas.microsoft.com/office/powerpoint/2010/main" val="22132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87F752-778F-4E7D-9C27-1D6EB8D60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533400"/>
            <a:ext cx="6781799" cy="5544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EB013-21F2-449E-A9F2-0EC9302EF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756139"/>
            <a:ext cx="3350173" cy="13774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5B561-566A-458B-83CF-CC4C204F4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79AA6-3DA5-4FB5-8194-F3D22DFBE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53B1B-28F6-4A30-AD19-6682E0F2FBB5}"/>
              </a:ext>
            </a:extLst>
          </p:cNvPr>
          <p:cNvSpPr txBox="1"/>
          <p:nvPr/>
        </p:nvSpPr>
        <p:spPr>
          <a:xfrm>
            <a:off x="3352799" y="635635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Levin 2012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EEC8F5-EEA8-449D-A850-ED59BF46440A}"/>
              </a:ext>
            </a:extLst>
          </p:cNvPr>
          <p:cNvSpPr/>
          <p:nvPr/>
        </p:nvSpPr>
        <p:spPr>
          <a:xfrm>
            <a:off x="5751786" y="2159000"/>
            <a:ext cx="3276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UNIX-like core of the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23717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Daemons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3213" y="2683197"/>
            <a:ext cx="6201187" cy="344296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launchd</a:t>
            </a:r>
            <a:r>
              <a:rPr lang="en-US" dirty="0"/>
              <a:t> is OS X's equivalent of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First process started in user mode</a:t>
            </a:r>
          </a:p>
          <a:p>
            <a:pPr lvl="1"/>
            <a:r>
              <a:rPr lang="en-US" dirty="0"/>
              <a:t>Responsible for starting — directly or indirectly — every other process in the system</a:t>
            </a:r>
          </a:p>
          <a:p>
            <a:r>
              <a:rPr lang="en-US" dirty="0" err="1"/>
              <a:t>launchctl</a:t>
            </a:r>
            <a:r>
              <a:rPr lang="en-US" dirty="0"/>
              <a:t> utility interfaces with </a:t>
            </a:r>
            <a:r>
              <a:rPr lang="en-US" dirty="0" err="1"/>
              <a:t>launchd</a:t>
            </a:r>
            <a:endParaRPr lang="en-US" dirty="0"/>
          </a:p>
          <a:p>
            <a:pPr lvl="1"/>
            <a:r>
              <a:rPr lang="en-US" dirty="0"/>
              <a:t>Directs it to start or stop various daemons</a:t>
            </a:r>
          </a:p>
          <a:p>
            <a:r>
              <a:rPr lang="en-US" dirty="0"/>
              <a:t>daemons are permanently running utilities in OS X</a:t>
            </a:r>
          </a:p>
          <a:p>
            <a:pPr lvl="1"/>
            <a:r>
              <a:rPr lang="en-US" dirty="0"/>
              <a:t>Handle tasks that include</a:t>
            </a:r>
          </a:p>
          <a:p>
            <a:pPr lvl="2"/>
            <a:r>
              <a:rPr lang="en-US" dirty="0"/>
              <a:t>responding to incoming network connections</a:t>
            </a:r>
          </a:p>
          <a:p>
            <a:pPr lvl="2"/>
            <a:r>
              <a:rPr lang="en-US" dirty="0"/>
              <a:t>accepting logon requests from terminals</a:t>
            </a:r>
          </a:p>
          <a:p>
            <a:pPr lvl="2"/>
            <a:r>
              <a:rPr lang="en-US" dirty="0"/>
              <a:t>updating log files</a:t>
            </a:r>
          </a:p>
          <a:p>
            <a:pPr lvl="2"/>
            <a:r>
              <a:rPr lang="en-US" dirty="0"/>
              <a:t>responding to time synchronization requests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9/1/2017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D204D-70D9-4BB4-8E53-2388F3980864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3058089"/>
              </p:ext>
            </p:extLst>
          </p:nvPr>
        </p:nvGraphicFramePr>
        <p:xfrm>
          <a:off x="609600" y="1600201"/>
          <a:ext cx="1371598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/>
          <p:cNvSpPr/>
          <p:nvPr/>
        </p:nvSpPr>
        <p:spPr>
          <a:xfrm>
            <a:off x="2817802" y="6248400"/>
            <a:ext cx="3510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Levin 2012, </a:t>
            </a:r>
            <a:r>
              <a:rPr lang="en-US" dirty="0" err="1"/>
              <a:t>Silberschatz</a:t>
            </a:r>
            <a:r>
              <a:rPr lang="en-US" dirty="0"/>
              <a:t> et al. 2008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00D0B4-3333-453A-92AD-864CF479805E}"/>
              </a:ext>
            </a:extLst>
          </p:cNvPr>
          <p:cNvGrpSpPr/>
          <p:nvPr/>
        </p:nvGrpSpPr>
        <p:grpSpPr>
          <a:xfrm>
            <a:off x="2956719" y="1676400"/>
            <a:ext cx="1524000" cy="819343"/>
            <a:chOff x="0" y="552"/>
            <a:chExt cx="1371600" cy="1809943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F628AFD-CCA0-4D38-922A-279270A536D6}"/>
                </a:ext>
              </a:extLst>
            </p:cNvPr>
            <p:cNvSpPr/>
            <p:nvPr/>
          </p:nvSpPr>
          <p:spPr>
            <a:xfrm>
              <a:off x="0" y="552"/>
              <a:ext cx="1371600" cy="180994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CBFE1DB2-6B98-4F08-A689-43493BB9FB47}"/>
                </a:ext>
              </a:extLst>
            </p:cNvPr>
            <p:cNvSpPr txBox="1"/>
            <p:nvPr/>
          </p:nvSpPr>
          <p:spPr>
            <a:xfrm>
              <a:off x="40173" y="40725"/>
              <a:ext cx="1291254" cy="17295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 err="1"/>
                <a:t>launchctl</a:t>
              </a:r>
              <a:endParaRPr lang="en-US" sz="25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78A0E9-14A5-4AEB-9350-DF197F5AC0AC}"/>
              </a:ext>
            </a:extLst>
          </p:cNvPr>
          <p:cNvGrpSpPr/>
          <p:nvPr/>
        </p:nvGrpSpPr>
        <p:grpSpPr>
          <a:xfrm rot="5400000">
            <a:off x="2061722" y="1773701"/>
            <a:ext cx="814474" cy="678728"/>
            <a:chOff x="278562" y="1923617"/>
            <a:chExt cx="814474" cy="678728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EA0CED50-26D9-44B3-B30E-B24D9D3DE191}"/>
                </a:ext>
              </a:extLst>
            </p:cNvPr>
            <p:cNvSpPr/>
            <p:nvPr/>
          </p:nvSpPr>
          <p:spPr>
            <a:xfrm rot="5400000">
              <a:off x="346435" y="1855744"/>
              <a:ext cx="678728" cy="8144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Right 4">
              <a:extLst>
                <a:ext uri="{FF2B5EF4-FFF2-40B4-BE49-F238E27FC236}">
                  <a16:creationId xmlns:a16="http://schemas.microsoft.com/office/drawing/2014/main" id="{51C6B839-8B3F-47AC-9FED-9F2D81223783}"/>
                </a:ext>
              </a:extLst>
            </p:cNvPr>
            <p:cNvSpPr txBox="1"/>
            <p:nvPr/>
          </p:nvSpPr>
          <p:spPr>
            <a:xfrm>
              <a:off x="441457" y="1923617"/>
              <a:ext cx="488684" cy="4751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DD29E9-678A-4927-B162-C32343D0CAF3}"/>
              </a:ext>
            </a:extLst>
          </p:cNvPr>
          <p:cNvGrpSpPr/>
          <p:nvPr/>
        </p:nvGrpSpPr>
        <p:grpSpPr>
          <a:xfrm>
            <a:off x="857682" y="3318236"/>
            <a:ext cx="814474" cy="678728"/>
            <a:chOff x="278562" y="1923617"/>
            <a:chExt cx="814474" cy="678728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A173A3B6-B1EC-410A-8681-E3D19741991E}"/>
                </a:ext>
              </a:extLst>
            </p:cNvPr>
            <p:cNvSpPr/>
            <p:nvPr/>
          </p:nvSpPr>
          <p:spPr>
            <a:xfrm rot="5400000">
              <a:off x="346435" y="1855744"/>
              <a:ext cx="678728" cy="81447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rrow: Right 4">
              <a:extLst>
                <a:ext uri="{FF2B5EF4-FFF2-40B4-BE49-F238E27FC236}">
                  <a16:creationId xmlns:a16="http://schemas.microsoft.com/office/drawing/2014/main" id="{589C187F-4A99-4225-AF0C-28DFEA8CAA4A}"/>
                </a:ext>
              </a:extLst>
            </p:cNvPr>
            <p:cNvSpPr txBox="1"/>
            <p:nvPr/>
          </p:nvSpPr>
          <p:spPr>
            <a:xfrm>
              <a:off x="441457" y="1923617"/>
              <a:ext cx="488684" cy="4751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8E73DC-6970-4C58-B2B9-E52A7079438B}"/>
              </a:ext>
            </a:extLst>
          </p:cNvPr>
          <p:cNvGrpSpPr/>
          <p:nvPr/>
        </p:nvGrpSpPr>
        <p:grpSpPr>
          <a:xfrm>
            <a:off x="579120" y="4110086"/>
            <a:ext cx="1371600" cy="1809943"/>
            <a:chOff x="0" y="2715467"/>
            <a:chExt cx="1371600" cy="1809943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2E4E2A9-313B-451A-A945-9D3CA1AEFD6A}"/>
                </a:ext>
              </a:extLst>
            </p:cNvPr>
            <p:cNvSpPr/>
            <p:nvPr/>
          </p:nvSpPr>
          <p:spPr>
            <a:xfrm>
              <a:off x="0" y="2715467"/>
              <a:ext cx="1371600" cy="180994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6">
              <a:extLst>
                <a:ext uri="{FF2B5EF4-FFF2-40B4-BE49-F238E27FC236}">
                  <a16:creationId xmlns:a16="http://schemas.microsoft.com/office/drawing/2014/main" id="{D4865D58-29CB-410C-B7C2-E5BD4DCFFCB6}"/>
                </a:ext>
              </a:extLst>
            </p:cNvPr>
            <p:cNvSpPr txBox="1"/>
            <p:nvPr/>
          </p:nvSpPr>
          <p:spPr>
            <a:xfrm>
              <a:off x="40173" y="2755640"/>
              <a:ext cx="1291254" cy="17295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daemon (e.g., </a:t>
              </a:r>
              <a:r>
                <a:rPr lang="en-US" sz="2500" kern="1200" dirty="0" err="1"/>
                <a:t>ntpd</a:t>
              </a:r>
              <a:r>
                <a:rPr lang="en-US" sz="2500" kern="1200" dirty="0"/>
                <a:t>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9AD6154-9B2C-4F1D-8E78-454E0D653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111" y="48098"/>
            <a:ext cx="1477314" cy="1445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8D562C-82A9-4180-B5A8-386308D412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7536" y="59706"/>
            <a:ext cx="1604962" cy="14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9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D19CA-5993-4F82-B108-83430FC7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binary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1F629-B300-479C-9575-16478072D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419600" cy="4525963"/>
          </a:xfrm>
        </p:spPr>
        <p:txBody>
          <a:bodyPr/>
          <a:lstStyle/>
          <a:p>
            <a:r>
              <a:rPr lang="en-US" dirty="0"/>
              <a:t>macho</a:t>
            </a:r>
          </a:p>
          <a:p>
            <a:pPr lvl="1"/>
            <a:r>
              <a:rPr lang="en-US" dirty="0"/>
              <a:t>native executable format for OS X</a:t>
            </a:r>
          </a:p>
          <a:p>
            <a:r>
              <a:rPr lang="en-US" dirty="0" err="1"/>
              <a:t>dylib</a:t>
            </a:r>
            <a:endParaRPr lang="en-US" dirty="0"/>
          </a:p>
          <a:p>
            <a:pPr lvl="1"/>
            <a:r>
              <a:rPr lang="en-US" dirty="0"/>
              <a:t>Shared libraries for OS 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5FC66-631B-4E49-8E9A-88312951D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9/1/2017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6EB2D-7DF3-445D-82C5-5D2DAD99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946A8A-4D53-4418-B3CA-80DC48533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065" y="1211333"/>
            <a:ext cx="3941589" cy="221766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394BF6-0EA6-4F43-BBED-D5B62F989F41}"/>
              </a:ext>
            </a:extLst>
          </p:cNvPr>
          <p:cNvCxnSpPr>
            <a:cxnSpLocks/>
          </p:cNvCxnSpPr>
          <p:nvPr/>
        </p:nvCxnSpPr>
        <p:spPr>
          <a:xfrm>
            <a:off x="2133600" y="1905000"/>
            <a:ext cx="2514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13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3868</TotalTime>
  <Words>3432</Words>
  <Application>Microsoft Office PowerPoint</Application>
  <PresentationFormat>On-screen Show (4:3)</PresentationFormat>
  <Paragraphs>679</Paragraphs>
  <Slides>58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Arial</vt:lpstr>
      <vt:lpstr>Calibri</vt:lpstr>
      <vt:lpstr>Courier New</vt:lpstr>
      <vt:lpstr>Office Theme</vt:lpstr>
      <vt:lpstr>Visio</vt:lpstr>
      <vt:lpstr>Lecture 14, Advanced case studies (OS X)</vt:lpstr>
      <vt:lpstr>Course outline</vt:lpstr>
      <vt:lpstr>Lecture 14 outline</vt:lpstr>
      <vt:lpstr>OS X Overview</vt:lpstr>
      <vt:lpstr>OS X Versions</vt:lpstr>
      <vt:lpstr>OS X</vt:lpstr>
      <vt:lpstr>PowerPoint Presentation</vt:lpstr>
      <vt:lpstr>Daemons</vt:lpstr>
      <vt:lpstr>Relevant binary formats</vt:lpstr>
      <vt:lpstr>Pertinent defenses in depth for OS X Mavericks </vt:lpstr>
      <vt:lpstr>Development environment</vt:lpstr>
      <vt:lpstr>OS X NTPD remote root overview</vt:lpstr>
      <vt:lpstr>Apple's TN 204425</vt:lpstr>
      <vt:lpstr>ntp - Network time protocol</vt:lpstr>
      <vt:lpstr>/usr/sbin/ntpd daemon on OS X Mavericks</vt:lpstr>
      <vt:lpstr>Finding and exploiting ntpd vulnerabilities </vt:lpstr>
      <vt:lpstr>ntpd/ntp_control.c vulnerability</vt:lpstr>
      <vt:lpstr>ntpd exploit sequence</vt:lpstr>
      <vt:lpstr>ISSAP for exploiting ntpd</vt:lpstr>
      <vt:lpstr>How to apply ISSAP</vt:lpstr>
      <vt:lpstr>Planning</vt:lpstr>
      <vt:lpstr>Knowledge Management</vt:lpstr>
      <vt:lpstr>Gather</vt:lpstr>
      <vt:lpstr>Prepare</vt:lpstr>
      <vt:lpstr>Comprehend</vt:lpstr>
      <vt:lpstr>Formulate</vt:lpstr>
      <vt:lpstr>Implement and verify</vt:lpstr>
      <vt:lpstr>Assess</vt:lpstr>
      <vt:lpstr>Reverse engineering ntpd</vt:lpstr>
      <vt:lpstr>Reverse engineering tools used</vt:lpstr>
      <vt:lpstr>Basic RE of ntpd  (ISSAP-Gathering stage)</vt:lpstr>
      <vt:lpstr>Static RE, locating the vulnerability</vt:lpstr>
      <vt:lpstr>Dynamic RE, what can we learn</vt:lpstr>
      <vt:lpstr>Understanding client authentication</vt:lpstr>
      <vt:lpstr>Implementing client interface to ntpd</vt:lpstr>
      <vt:lpstr>Enabling a path for exploitation (write-what-where)</vt:lpstr>
      <vt:lpstr>exploiting ntpd</vt:lpstr>
      <vt:lpstr>Assumptions</vt:lpstr>
      <vt:lpstr>Preparations</vt:lpstr>
      <vt:lpstr>Preparations (cont.)</vt:lpstr>
      <vt:lpstr>Learning ROP on OS X</vt:lpstr>
      <vt:lpstr>Learning ROP on OS X (cont.)</vt:lpstr>
      <vt:lpstr>Learning ROP on OS X (cont.)</vt:lpstr>
      <vt:lpstr>Learning ROP on OS X (cont.)</vt:lpstr>
      <vt:lpstr>Learning ROP on OS X (cont.)</vt:lpstr>
      <vt:lpstr>Learning ROP on OS X (cont.)</vt:lpstr>
      <vt:lpstr>Learning ROP on OS X (cont.)</vt:lpstr>
      <vt:lpstr>ROP on OS X Demo</vt:lpstr>
      <vt:lpstr>Implementing stage-1, ntpd execution</vt:lpstr>
      <vt:lpstr>Implementing stage-2, Escaping Sandbox</vt:lpstr>
      <vt:lpstr>Implementing stage-3, launch shell</vt:lpstr>
      <vt:lpstr>Accomplishments</vt:lpstr>
      <vt:lpstr>Future work</vt:lpstr>
      <vt:lpstr>Wish list</vt:lpstr>
      <vt:lpstr>Questions</vt:lpstr>
      <vt:lpstr>Questions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1, introduction and overview, security policy</dc:title>
  <dc:creator>Johnston, Reuben A.</dc:creator>
  <cp:lastModifiedBy>Reuben Johnston</cp:lastModifiedBy>
  <cp:revision>148</cp:revision>
  <cp:lastPrinted>2017-12-07T16:40:45Z</cp:lastPrinted>
  <dcterms:created xsi:type="dcterms:W3CDTF">2006-08-16T00:00:00Z</dcterms:created>
  <dcterms:modified xsi:type="dcterms:W3CDTF">2017-12-08T03:03:15Z</dcterms:modified>
</cp:coreProperties>
</file>